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ontrail One" panose="020B0604020202020204" charset="0"/>
      <p:regular r:id="rId17"/>
    </p:embeddedFont>
    <p:embeddedFont>
      <p:font typeface="Poppins 1" panose="020B0604020202020204" charset="0"/>
      <p:regular r:id="rId18"/>
    </p:embeddedFont>
    <p:embeddedFont>
      <p:font typeface="Poppins 1 Bold" panose="020B0604020202020204" charset="0"/>
      <p:regular r:id="rId19"/>
    </p:embeddedFont>
    <p:embeddedFont>
      <p:font typeface="Poppins 1 Medium" panose="020B0604020202020204" charset="0"/>
      <p:regular r:id="rId20"/>
    </p:embeddedFont>
    <p:embeddedFont>
      <p:font typeface="Poppins 1 Semi-Bold" panose="020B0604020202020204" charset="0"/>
      <p:regular r:id="rId21"/>
    </p:embeddedFont>
    <p:embeddedFont>
      <p:font typeface="Poppins 1 Ultra-Bold" panose="020B0604020202020204" charset="0"/>
      <p:regular r:id="rId22"/>
    </p:embeddedFont>
    <p:embeddedFont>
      <p:font typeface="Poppins 2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3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2B7691-4756-435A-BAD4-9CF22FE57B40}" type="datetimeFigureOut">
              <a:rPr lang="es-MX" smtClean="0"/>
              <a:t>20/01/2024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7DF7EF-56B2-4379-B427-0048BF8EDB0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07071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DF7EF-56B2-4379-B427-0048BF8EDB0C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91043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7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0.sv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9.sv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9147197">
            <a:off x="10700303" y="-6570157"/>
            <a:ext cx="12285526" cy="21071879"/>
            <a:chOff x="0" y="0"/>
            <a:chExt cx="3235694" cy="55497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35694" cy="5549795"/>
            </a:xfrm>
            <a:custGeom>
              <a:avLst/>
              <a:gdLst/>
              <a:ahLst/>
              <a:cxnLst/>
              <a:rect l="l" t="t" r="r" b="b"/>
              <a:pathLst>
                <a:path w="3235694" h="5549795">
                  <a:moveTo>
                    <a:pt x="0" y="0"/>
                  </a:moveTo>
                  <a:lnTo>
                    <a:pt x="3235694" y="0"/>
                  </a:lnTo>
                  <a:lnTo>
                    <a:pt x="3235694" y="5549795"/>
                  </a:lnTo>
                  <a:lnTo>
                    <a:pt x="0" y="5549795"/>
                  </a:lnTo>
                  <a:close/>
                </a:path>
              </a:pathLst>
            </a:custGeom>
            <a:solidFill>
              <a:srgbClr val="CC363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235694" cy="5606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796352" y="0"/>
            <a:ext cx="9911740" cy="10286904"/>
            <a:chOff x="0" y="0"/>
            <a:chExt cx="22792944" cy="2365566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792945" cy="23655655"/>
            </a:xfrm>
            <a:custGeom>
              <a:avLst/>
              <a:gdLst/>
              <a:ahLst/>
              <a:cxnLst/>
              <a:rect l="l" t="t" r="r" b="b"/>
              <a:pathLst>
                <a:path w="22792945" h="23655655">
                  <a:moveTo>
                    <a:pt x="0" y="0"/>
                  </a:moveTo>
                  <a:lnTo>
                    <a:pt x="12297029" y="23655655"/>
                  </a:lnTo>
                  <a:lnTo>
                    <a:pt x="22792945" y="23655655"/>
                  </a:lnTo>
                  <a:lnTo>
                    <a:pt x="22792945" y="0"/>
                  </a:lnTo>
                  <a:close/>
                </a:path>
              </a:pathLst>
            </a:custGeom>
            <a:blipFill>
              <a:blip r:embed="rId2"/>
              <a:stretch>
                <a:fillRect l="-45136" r="-45136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rot="-5460563" flipV="1">
            <a:off x="5406855" y="6457754"/>
            <a:ext cx="17057187" cy="10660742"/>
          </a:xfrm>
          <a:custGeom>
            <a:avLst/>
            <a:gdLst/>
            <a:ahLst/>
            <a:cxnLst/>
            <a:rect l="l" t="t" r="r" b="b"/>
            <a:pathLst>
              <a:path w="17057187" h="10660742">
                <a:moveTo>
                  <a:pt x="0" y="10660741"/>
                </a:moveTo>
                <a:lnTo>
                  <a:pt x="17057187" y="10660741"/>
                </a:lnTo>
                <a:lnTo>
                  <a:pt x="17057187" y="0"/>
                </a:lnTo>
                <a:lnTo>
                  <a:pt x="0" y="0"/>
                </a:lnTo>
                <a:lnTo>
                  <a:pt x="0" y="1066074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48610" y="332872"/>
            <a:ext cx="3825015" cy="3077942"/>
          </a:xfrm>
          <a:custGeom>
            <a:avLst/>
            <a:gdLst/>
            <a:ahLst/>
            <a:cxnLst/>
            <a:rect l="l" t="t" r="r" b="b"/>
            <a:pathLst>
              <a:path w="3825015" h="3077942">
                <a:moveTo>
                  <a:pt x="0" y="0"/>
                </a:moveTo>
                <a:lnTo>
                  <a:pt x="3825015" y="0"/>
                </a:lnTo>
                <a:lnTo>
                  <a:pt x="3825015" y="3077942"/>
                </a:lnTo>
                <a:lnTo>
                  <a:pt x="0" y="30779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477786" y="7605115"/>
            <a:ext cx="6318566" cy="1263713"/>
          </a:xfrm>
          <a:custGeom>
            <a:avLst/>
            <a:gdLst/>
            <a:ahLst/>
            <a:cxnLst/>
            <a:rect l="l" t="t" r="r" b="b"/>
            <a:pathLst>
              <a:path w="6318566" h="1263713">
                <a:moveTo>
                  <a:pt x="0" y="0"/>
                </a:moveTo>
                <a:lnTo>
                  <a:pt x="6318566" y="0"/>
                </a:lnTo>
                <a:lnTo>
                  <a:pt x="6318566" y="1263713"/>
                </a:lnTo>
                <a:lnTo>
                  <a:pt x="0" y="12637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477786" y="8968359"/>
            <a:ext cx="6666214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16"/>
              </a:lnSpc>
            </a:pPr>
            <a:r>
              <a:rPr lang="en-US" sz="3610">
                <a:solidFill>
                  <a:srgbClr val="000000"/>
                </a:solidFill>
                <a:latin typeface="Poppins 1 Semi-Bold"/>
              </a:rPr>
              <a:t>Gerardo Fernández Oviedo.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95398" y="3859628"/>
            <a:ext cx="7748602" cy="2548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59"/>
              </a:lnSpc>
            </a:pPr>
            <a:r>
              <a:rPr lang="en-US" sz="5754" spc="-172">
                <a:solidFill>
                  <a:srgbClr val="000000"/>
                </a:solidFill>
                <a:latin typeface="Poppins 1 Bold"/>
              </a:rPr>
              <a:t>Procuración y Gestión de Fondos Internacionales.</a:t>
            </a:r>
          </a:p>
        </p:txBody>
      </p:sp>
      <p:grpSp>
        <p:nvGrpSpPr>
          <p:cNvPr id="12" name="Group 12"/>
          <p:cNvGrpSpPr/>
          <p:nvPr/>
        </p:nvGrpSpPr>
        <p:grpSpPr>
          <a:xfrm rot="-1626014">
            <a:off x="17780919" y="-3808301"/>
            <a:ext cx="249236" cy="12365414"/>
            <a:chOff x="0" y="0"/>
            <a:chExt cx="65642" cy="325673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5642" cy="3256735"/>
            </a:xfrm>
            <a:custGeom>
              <a:avLst/>
              <a:gdLst/>
              <a:ahLst/>
              <a:cxnLst/>
              <a:rect l="l" t="t" r="r" b="b"/>
              <a:pathLst>
                <a:path w="65642" h="3256735">
                  <a:moveTo>
                    <a:pt x="0" y="0"/>
                  </a:moveTo>
                  <a:lnTo>
                    <a:pt x="65642" y="0"/>
                  </a:lnTo>
                  <a:lnTo>
                    <a:pt x="65642" y="3256735"/>
                  </a:lnTo>
                  <a:lnTo>
                    <a:pt x="0" y="3256735"/>
                  </a:ln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65642" cy="33138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1626014">
            <a:off x="17914731" y="-4928036"/>
            <a:ext cx="2643731" cy="12365414"/>
            <a:chOff x="0" y="0"/>
            <a:chExt cx="696291" cy="325673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96291" cy="3256735"/>
            </a:xfrm>
            <a:custGeom>
              <a:avLst/>
              <a:gdLst/>
              <a:ahLst/>
              <a:cxnLst/>
              <a:rect l="l" t="t" r="r" b="b"/>
              <a:pathLst>
                <a:path w="696291" h="3256735">
                  <a:moveTo>
                    <a:pt x="0" y="0"/>
                  </a:moveTo>
                  <a:lnTo>
                    <a:pt x="696291" y="0"/>
                  </a:lnTo>
                  <a:lnTo>
                    <a:pt x="696291" y="3256735"/>
                  </a:lnTo>
                  <a:lnTo>
                    <a:pt x="0" y="3256735"/>
                  </a:ln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696291" cy="33138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9147197">
            <a:off x="10700303" y="-6570157"/>
            <a:ext cx="12285526" cy="21071879"/>
            <a:chOff x="0" y="0"/>
            <a:chExt cx="3235694" cy="55497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35694" cy="5549795"/>
            </a:xfrm>
            <a:custGeom>
              <a:avLst/>
              <a:gdLst/>
              <a:ahLst/>
              <a:cxnLst/>
              <a:rect l="l" t="t" r="r" b="b"/>
              <a:pathLst>
                <a:path w="3235694" h="5549795">
                  <a:moveTo>
                    <a:pt x="0" y="0"/>
                  </a:moveTo>
                  <a:lnTo>
                    <a:pt x="3235694" y="0"/>
                  </a:lnTo>
                  <a:lnTo>
                    <a:pt x="3235694" y="5549795"/>
                  </a:lnTo>
                  <a:lnTo>
                    <a:pt x="0" y="5549795"/>
                  </a:lnTo>
                  <a:close/>
                </a:path>
              </a:pathLst>
            </a:custGeom>
            <a:solidFill>
              <a:srgbClr val="CC363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235694" cy="5606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796352" y="0"/>
            <a:ext cx="9911740" cy="10286904"/>
            <a:chOff x="0" y="0"/>
            <a:chExt cx="22792944" cy="2365566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792945" cy="23655655"/>
            </a:xfrm>
            <a:custGeom>
              <a:avLst/>
              <a:gdLst/>
              <a:ahLst/>
              <a:cxnLst/>
              <a:rect l="l" t="t" r="r" b="b"/>
              <a:pathLst>
                <a:path w="22792945" h="23655655">
                  <a:moveTo>
                    <a:pt x="0" y="0"/>
                  </a:moveTo>
                  <a:lnTo>
                    <a:pt x="12297029" y="23655655"/>
                  </a:lnTo>
                  <a:lnTo>
                    <a:pt x="22792945" y="23655655"/>
                  </a:lnTo>
                  <a:lnTo>
                    <a:pt x="22792945" y="0"/>
                  </a:lnTo>
                  <a:close/>
                </a:path>
              </a:pathLst>
            </a:custGeom>
            <a:blipFill>
              <a:blip r:embed="rId2"/>
              <a:stretch>
                <a:fillRect l="-17746" r="-37931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rot="-5460563" flipV="1">
            <a:off x="5406855" y="6457754"/>
            <a:ext cx="17057187" cy="10660742"/>
          </a:xfrm>
          <a:custGeom>
            <a:avLst/>
            <a:gdLst/>
            <a:ahLst/>
            <a:cxnLst/>
            <a:rect l="l" t="t" r="r" b="b"/>
            <a:pathLst>
              <a:path w="17057187" h="10660742">
                <a:moveTo>
                  <a:pt x="0" y="10660741"/>
                </a:moveTo>
                <a:lnTo>
                  <a:pt x="17057187" y="10660741"/>
                </a:lnTo>
                <a:lnTo>
                  <a:pt x="17057187" y="0"/>
                </a:lnTo>
                <a:lnTo>
                  <a:pt x="0" y="0"/>
                </a:lnTo>
                <a:lnTo>
                  <a:pt x="0" y="1066074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-1626014">
            <a:off x="17780919" y="-3808301"/>
            <a:ext cx="249236" cy="12365414"/>
            <a:chOff x="0" y="0"/>
            <a:chExt cx="65642" cy="325673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5642" cy="3256735"/>
            </a:xfrm>
            <a:custGeom>
              <a:avLst/>
              <a:gdLst/>
              <a:ahLst/>
              <a:cxnLst/>
              <a:rect l="l" t="t" r="r" b="b"/>
              <a:pathLst>
                <a:path w="65642" h="3256735">
                  <a:moveTo>
                    <a:pt x="0" y="0"/>
                  </a:moveTo>
                  <a:lnTo>
                    <a:pt x="65642" y="0"/>
                  </a:lnTo>
                  <a:lnTo>
                    <a:pt x="65642" y="3256735"/>
                  </a:lnTo>
                  <a:lnTo>
                    <a:pt x="0" y="3256735"/>
                  </a:ln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65642" cy="33138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626014">
            <a:off x="17914731" y="-4928036"/>
            <a:ext cx="2643731" cy="12365414"/>
            <a:chOff x="0" y="0"/>
            <a:chExt cx="696291" cy="325673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6291" cy="3256735"/>
            </a:xfrm>
            <a:custGeom>
              <a:avLst/>
              <a:gdLst/>
              <a:ahLst/>
              <a:cxnLst/>
              <a:rect l="l" t="t" r="r" b="b"/>
              <a:pathLst>
                <a:path w="696291" h="3256735">
                  <a:moveTo>
                    <a:pt x="0" y="0"/>
                  </a:moveTo>
                  <a:lnTo>
                    <a:pt x="696291" y="0"/>
                  </a:lnTo>
                  <a:lnTo>
                    <a:pt x="696291" y="3256735"/>
                  </a:lnTo>
                  <a:lnTo>
                    <a:pt x="0" y="3256735"/>
                  </a:ln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696291" cy="33138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438700" y="1693776"/>
            <a:ext cx="5934915" cy="4515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9"/>
              </a:lnSpc>
            </a:pPr>
            <a:r>
              <a:rPr lang="en-US" sz="6148" spc="-184">
                <a:solidFill>
                  <a:srgbClr val="000000"/>
                </a:solidFill>
                <a:latin typeface="Poppins 1 Bold"/>
              </a:rPr>
              <a:t>Trabajemos Juntos</a:t>
            </a:r>
          </a:p>
          <a:p>
            <a:pPr algn="ctr">
              <a:lnSpc>
                <a:spcPts val="7009"/>
              </a:lnSpc>
            </a:pPr>
            <a:r>
              <a:rPr lang="en-US" sz="6148" spc="-184">
                <a:solidFill>
                  <a:srgbClr val="000000"/>
                </a:solidFill>
                <a:latin typeface="Poppins 1 Bold"/>
              </a:rPr>
              <a:t>por tu Proyecto y el Desarrollo de la Región!!!</a:t>
            </a:r>
          </a:p>
        </p:txBody>
      </p:sp>
      <p:sp>
        <p:nvSpPr>
          <p:cNvPr id="15" name="Freeform 15"/>
          <p:cNvSpPr/>
          <p:nvPr/>
        </p:nvSpPr>
        <p:spPr>
          <a:xfrm>
            <a:off x="2477786" y="7605115"/>
            <a:ext cx="6318566" cy="1263713"/>
          </a:xfrm>
          <a:custGeom>
            <a:avLst/>
            <a:gdLst/>
            <a:ahLst/>
            <a:cxnLst/>
            <a:rect l="l" t="t" r="r" b="b"/>
            <a:pathLst>
              <a:path w="6318566" h="1263713">
                <a:moveTo>
                  <a:pt x="0" y="0"/>
                </a:moveTo>
                <a:lnTo>
                  <a:pt x="6318566" y="0"/>
                </a:lnTo>
                <a:lnTo>
                  <a:pt x="6318566" y="1263713"/>
                </a:lnTo>
                <a:lnTo>
                  <a:pt x="0" y="12637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477786" y="8968359"/>
            <a:ext cx="6666214" cy="56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16"/>
              </a:lnSpc>
            </a:pPr>
            <a:r>
              <a:rPr lang="en-US" sz="3610">
                <a:solidFill>
                  <a:srgbClr val="000000"/>
                </a:solidFill>
                <a:latin typeface="Poppins 1 Semi-Bold"/>
              </a:rPr>
              <a:t>Gerardo Fernández Oviedo.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863080" cy="10288743"/>
            <a:chOff x="0" y="0"/>
            <a:chExt cx="15972092" cy="208992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972028" cy="20899247"/>
            </a:xfrm>
            <a:custGeom>
              <a:avLst/>
              <a:gdLst/>
              <a:ahLst/>
              <a:cxnLst/>
              <a:rect l="l" t="t" r="r" b="b"/>
              <a:pathLst>
                <a:path w="15972028" h="20899247">
                  <a:moveTo>
                    <a:pt x="0" y="0"/>
                  </a:moveTo>
                  <a:lnTo>
                    <a:pt x="0" y="20899247"/>
                  </a:lnTo>
                  <a:lnTo>
                    <a:pt x="8776462" y="20899247"/>
                  </a:lnTo>
                  <a:lnTo>
                    <a:pt x="15972028" y="8573262"/>
                  </a:lnTo>
                  <a:lnTo>
                    <a:pt x="11004550" y="0"/>
                  </a:lnTo>
                  <a:close/>
                </a:path>
              </a:pathLst>
            </a:custGeom>
            <a:blipFill>
              <a:blip r:embed="rId2"/>
              <a:stretch>
                <a:fillRect l="-40327" r="-95569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6256931" y="8299744"/>
            <a:ext cx="2451270" cy="2177133"/>
            <a:chOff x="0" y="0"/>
            <a:chExt cx="772341" cy="6859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72341" cy="685967"/>
            </a:xfrm>
            <a:custGeom>
              <a:avLst/>
              <a:gdLst/>
              <a:ahLst/>
              <a:cxnLst/>
              <a:rect l="l" t="t" r="r" b="b"/>
              <a:pathLst>
                <a:path w="772341" h="685967">
                  <a:moveTo>
                    <a:pt x="386171" y="685967"/>
                  </a:moveTo>
                  <a:lnTo>
                    <a:pt x="772341" y="0"/>
                  </a:lnTo>
                  <a:lnTo>
                    <a:pt x="0" y="0"/>
                  </a:lnTo>
                  <a:lnTo>
                    <a:pt x="386171" y="685967"/>
                  </a:lnTo>
                  <a:close/>
                </a:path>
              </a:pathLst>
            </a:custGeom>
            <a:solidFill>
              <a:srgbClr val="25303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20678" y="-8152"/>
              <a:ext cx="530985" cy="3756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3567425">
            <a:off x="3042624" y="-385219"/>
            <a:ext cx="7690820" cy="2023107"/>
            <a:chOff x="0" y="0"/>
            <a:chExt cx="1346908" cy="35431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46908" cy="354311"/>
            </a:xfrm>
            <a:custGeom>
              <a:avLst/>
              <a:gdLst/>
              <a:ahLst/>
              <a:cxnLst/>
              <a:rect l="l" t="t" r="r" b="b"/>
              <a:pathLst>
                <a:path w="1346908" h="354311">
                  <a:moveTo>
                    <a:pt x="1143708" y="0"/>
                  </a:moveTo>
                  <a:lnTo>
                    <a:pt x="0" y="0"/>
                  </a:lnTo>
                  <a:lnTo>
                    <a:pt x="203200" y="354311"/>
                  </a:lnTo>
                  <a:lnTo>
                    <a:pt x="1346908" y="354311"/>
                  </a:lnTo>
                  <a:lnTo>
                    <a:pt x="1143708" y="0"/>
                  </a:lnTo>
                  <a:close/>
                </a:path>
              </a:pathLst>
            </a:custGeom>
            <a:solidFill>
              <a:srgbClr val="25303C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-57150"/>
              <a:ext cx="1143708" cy="4114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3567425">
            <a:off x="5521455" y="545174"/>
            <a:ext cx="4522503" cy="830410"/>
            <a:chOff x="0" y="0"/>
            <a:chExt cx="1929615" cy="35431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29615" cy="354311"/>
            </a:xfrm>
            <a:custGeom>
              <a:avLst/>
              <a:gdLst/>
              <a:ahLst/>
              <a:cxnLst/>
              <a:rect l="l" t="t" r="r" b="b"/>
              <a:pathLst>
                <a:path w="1929615" h="354311">
                  <a:moveTo>
                    <a:pt x="1726415" y="0"/>
                  </a:moveTo>
                  <a:lnTo>
                    <a:pt x="0" y="0"/>
                  </a:lnTo>
                  <a:lnTo>
                    <a:pt x="203200" y="354311"/>
                  </a:lnTo>
                  <a:lnTo>
                    <a:pt x="1929615" y="354311"/>
                  </a:lnTo>
                  <a:lnTo>
                    <a:pt x="1726415" y="0"/>
                  </a:lnTo>
                  <a:close/>
                </a:path>
              </a:pathLst>
            </a:custGeom>
            <a:solidFill>
              <a:srgbClr val="CC3635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-57150"/>
              <a:ext cx="1726415" cy="4114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3567425">
            <a:off x="5906595" y="9092134"/>
            <a:ext cx="4708710" cy="727767"/>
            <a:chOff x="0" y="0"/>
            <a:chExt cx="2292417" cy="35431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92417" cy="354311"/>
            </a:xfrm>
            <a:custGeom>
              <a:avLst/>
              <a:gdLst/>
              <a:ahLst/>
              <a:cxnLst/>
              <a:rect l="l" t="t" r="r" b="b"/>
              <a:pathLst>
                <a:path w="2292417" h="354311">
                  <a:moveTo>
                    <a:pt x="2089217" y="0"/>
                  </a:moveTo>
                  <a:lnTo>
                    <a:pt x="0" y="0"/>
                  </a:lnTo>
                  <a:lnTo>
                    <a:pt x="203200" y="354311"/>
                  </a:lnTo>
                  <a:lnTo>
                    <a:pt x="2292417" y="354311"/>
                  </a:lnTo>
                  <a:lnTo>
                    <a:pt x="2089217" y="0"/>
                  </a:lnTo>
                  <a:close/>
                </a:path>
              </a:pathLst>
            </a:custGeom>
            <a:solidFill>
              <a:srgbClr val="CC3635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57150"/>
              <a:ext cx="2089217" cy="4114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rot="-3587692">
            <a:off x="3703794" y="8540371"/>
            <a:ext cx="6506445" cy="309056"/>
          </a:xfrm>
          <a:custGeom>
            <a:avLst/>
            <a:gdLst/>
            <a:ahLst/>
            <a:cxnLst/>
            <a:rect l="l" t="t" r="r" b="b"/>
            <a:pathLst>
              <a:path w="6506445" h="309056">
                <a:moveTo>
                  <a:pt x="0" y="0"/>
                </a:moveTo>
                <a:lnTo>
                  <a:pt x="6506445" y="0"/>
                </a:lnTo>
                <a:lnTo>
                  <a:pt x="6506445" y="309056"/>
                </a:lnTo>
                <a:lnTo>
                  <a:pt x="0" y="309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 rot="7212503">
            <a:off x="1042007" y="8192320"/>
            <a:ext cx="10866833" cy="796584"/>
            <a:chOff x="0" y="0"/>
            <a:chExt cx="4892571" cy="35864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92571" cy="358646"/>
            </a:xfrm>
            <a:custGeom>
              <a:avLst/>
              <a:gdLst/>
              <a:ahLst/>
              <a:cxnLst/>
              <a:rect l="l" t="t" r="r" b="b"/>
              <a:pathLst>
                <a:path w="4892571" h="358646">
                  <a:moveTo>
                    <a:pt x="203200" y="0"/>
                  </a:moveTo>
                  <a:lnTo>
                    <a:pt x="4892571" y="0"/>
                  </a:lnTo>
                  <a:lnTo>
                    <a:pt x="4689371" y="358646"/>
                  </a:lnTo>
                  <a:lnTo>
                    <a:pt x="0" y="35864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C3635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01600" y="-57150"/>
              <a:ext cx="4689371" cy="41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 rot="-3587692">
            <a:off x="2418273" y="6901758"/>
            <a:ext cx="9498397" cy="451174"/>
          </a:xfrm>
          <a:custGeom>
            <a:avLst/>
            <a:gdLst/>
            <a:ahLst/>
            <a:cxnLst/>
            <a:rect l="l" t="t" r="r" b="b"/>
            <a:pathLst>
              <a:path w="9498397" h="451174">
                <a:moveTo>
                  <a:pt x="0" y="0"/>
                </a:moveTo>
                <a:lnTo>
                  <a:pt x="9498397" y="0"/>
                </a:lnTo>
                <a:lnTo>
                  <a:pt x="9498397" y="451174"/>
                </a:lnTo>
                <a:lnTo>
                  <a:pt x="0" y="451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 rot="7212503">
            <a:off x="433558" y="7141880"/>
            <a:ext cx="11863906" cy="796584"/>
            <a:chOff x="0" y="0"/>
            <a:chExt cx="5341483" cy="35864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341484" cy="358646"/>
            </a:xfrm>
            <a:custGeom>
              <a:avLst/>
              <a:gdLst/>
              <a:ahLst/>
              <a:cxnLst/>
              <a:rect l="l" t="t" r="r" b="b"/>
              <a:pathLst>
                <a:path w="5341484" h="358646">
                  <a:moveTo>
                    <a:pt x="203200" y="0"/>
                  </a:moveTo>
                  <a:lnTo>
                    <a:pt x="5341484" y="0"/>
                  </a:lnTo>
                  <a:lnTo>
                    <a:pt x="5138284" y="358646"/>
                  </a:lnTo>
                  <a:lnTo>
                    <a:pt x="0" y="35864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C3635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01600" y="-57150"/>
              <a:ext cx="5138283" cy="41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989462" y="6908879"/>
            <a:ext cx="849956" cy="535116"/>
            <a:chOff x="0" y="0"/>
            <a:chExt cx="575059" cy="36204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75059" cy="362046"/>
            </a:xfrm>
            <a:custGeom>
              <a:avLst/>
              <a:gdLst/>
              <a:ahLst/>
              <a:cxnLst/>
              <a:rect l="l" t="t" r="r" b="b"/>
              <a:pathLst>
                <a:path w="575059" h="362046">
                  <a:moveTo>
                    <a:pt x="203200" y="0"/>
                  </a:moveTo>
                  <a:lnTo>
                    <a:pt x="575059" y="0"/>
                  </a:lnTo>
                  <a:lnTo>
                    <a:pt x="371859" y="362046"/>
                  </a:lnTo>
                  <a:lnTo>
                    <a:pt x="0" y="36204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303C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01600" y="-57150"/>
              <a:ext cx="371859" cy="4191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434493" y="6076169"/>
            <a:ext cx="854939" cy="570103"/>
            <a:chOff x="0" y="0"/>
            <a:chExt cx="542932" cy="36204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42932" cy="362046"/>
            </a:xfrm>
            <a:custGeom>
              <a:avLst/>
              <a:gdLst/>
              <a:ahLst/>
              <a:cxnLst/>
              <a:rect l="l" t="t" r="r" b="b"/>
              <a:pathLst>
                <a:path w="542932" h="362046">
                  <a:moveTo>
                    <a:pt x="203200" y="0"/>
                  </a:moveTo>
                  <a:lnTo>
                    <a:pt x="542932" y="0"/>
                  </a:lnTo>
                  <a:lnTo>
                    <a:pt x="339732" y="362046"/>
                  </a:lnTo>
                  <a:lnTo>
                    <a:pt x="0" y="36204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C3635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01600" y="-57150"/>
              <a:ext cx="339732" cy="4191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4317570" y="4170951"/>
            <a:ext cx="2222376" cy="1251938"/>
          </a:xfrm>
          <a:custGeom>
            <a:avLst/>
            <a:gdLst/>
            <a:ahLst/>
            <a:cxnLst/>
            <a:rect l="l" t="t" r="r" b="b"/>
            <a:pathLst>
              <a:path w="2222376" h="1251938">
                <a:moveTo>
                  <a:pt x="0" y="0"/>
                </a:moveTo>
                <a:lnTo>
                  <a:pt x="2222376" y="0"/>
                </a:lnTo>
                <a:lnTo>
                  <a:pt x="2222376" y="1251938"/>
                </a:lnTo>
                <a:lnTo>
                  <a:pt x="0" y="12519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2378368" y="1576089"/>
            <a:ext cx="1693588" cy="1333364"/>
          </a:xfrm>
          <a:custGeom>
            <a:avLst/>
            <a:gdLst/>
            <a:ahLst/>
            <a:cxnLst/>
            <a:rect l="l" t="t" r="r" b="b"/>
            <a:pathLst>
              <a:path w="1693588" h="1333364">
                <a:moveTo>
                  <a:pt x="0" y="0"/>
                </a:moveTo>
                <a:lnTo>
                  <a:pt x="1693587" y="0"/>
                </a:lnTo>
                <a:lnTo>
                  <a:pt x="1693587" y="1333364"/>
                </a:lnTo>
                <a:lnTo>
                  <a:pt x="0" y="13333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>
            <a:off x="14317570" y="1719020"/>
            <a:ext cx="3627504" cy="2167704"/>
            <a:chOff x="0" y="0"/>
            <a:chExt cx="680083" cy="4064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80083" cy="406400"/>
            </a:xfrm>
            <a:custGeom>
              <a:avLst/>
              <a:gdLst/>
              <a:ahLst/>
              <a:cxnLst/>
              <a:rect l="l" t="t" r="r" b="b"/>
              <a:pathLst>
                <a:path w="680083" h="406400">
                  <a:moveTo>
                    <a:pt x="49087" y="0"/>
                  </a:moveTo>
                  <a:lnTo>
                    <a:pt x="630995" y="0"/>
                  </a:lnTo>
                  <a:cubicBezTo>
                    <a:pt x="658105" y="0"/>
                    <a:pt x="680083" y="21977"/>
                    <a:pt x="680083" y="49087"/>
                  </a:cubicBezTo>
                  <a:lnTo>
                    <a:pt x="680083" y="357313"/>
                  </a:lnTo>
                  <a:cubicBezTo>
                    <a:pt x="680083" y="370332"/>
                    <a:pt x="674911" y="382817"/>
                    <a:pt x="665705" y="392023"/>
                  </a:cubicBezTo>
                  <a:cubicBezTo>
                    <a:pt x="656500" y="401228"/>
                    <a:pt x="644014" y="406400"/>
                    <a:pt x="630995" y="406400"/>
                  </a:cubicBezTo>
                  <a:lnTo>
                    <a:pt x="49087" y="406400"/>
                  </a:lnTo>
                  <a:cubicBezTo>
                    <a:pt x="21977" y="406400"/>
                    <a:pt x="0" y="384423"/>
                    <a:pt x="0" y="357313"/>
                  </a:cubicBezTo>
                  <a:lnTo>
                    <a:pt x="0" y="49087"/>
                  </a:lnTo>
                  <a:cubicBezTo>
                    <a:pt x="0" y="21977"/>
                    <a:pt x="21977" y="0"/>
                    <a:pt x="49087" y="0"/>
                  </a:cubicBezTo>
                  <a:close/>
                </a:path>
              </a:pathLst>
            </a:custGeom>
            <a:blipFill>
              <a:blip r:embed="rId6"/>
              <a:stretch>
                <a:fillRect l="-5411" r="-5411"/>
              </a:stretch>
            </a:blipFill>
          </p:spPr>
        </p:sp>
      </p:grpSp>
      <p:sp>
        <p:nvSpPr>
          <p:cNvPr id="34" name="Freeform 34"/>
          <p:cNvSpPr/>
          <p:nvPr/>
        </p:nvSpPr>
        <p:spPr>
          <a:xfrm>
            <a:off x="10589111" y="3709612"/>
            <a:ext cx="3005753" cy="2174617"/>
          </a:xfrm>
          <a:custGeom>
            <a:avLst/>
            <a:gdLst/>
            <a:ahLst/>
            <a:cxnLst/>
            <a:rect l="l" t="t" r="r" b="b"/>
            <a:pathLst>
              <a:path w="3005753" h="2174617">
                <a:moveTo>
                  <a:pt x="0" y="0"/>
                </a:moveTo>
                <a:lnTo>
                  <a:pt x="3005753" y="0"/>
                </a:lnTo>
                <a:lnTo>
                  <a:pt x="3005753" y="2174617"/>
                </a:lnTo>
                <a:lnTo>
                  <a:pt x="0" y="21746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35" name="Group 35"/>
          <p:cNvGrpSpPr/>
          <p:nvPr/>
        </p:nvGrpSpPr>
        <p:grpSpPr>
          <a:xfrm>
            <a:off x="9553432" y="1363091"/>
            <a:ext cx="2753813" cy="2753813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4661" y="0"/>
                  </a:moveTo>
                  <a:lnTo>
                    <a:pt x="748139" y="0"/>
                  </a:lnTo>
                  <a:cubicBezTo>
                    <a:pt x="765288" y="0"/>
                    <a:pt x="781735" y="6812"/>
                    <a:pt x="793861" y="18939"/>
                  </a:cubicBezTo>
                  <a:cubicBezTo>
                    <a:pt x="805988" y="31065"/>
                    <a:pt x="812800" y="47512"/>
                    <a:pt x="812800" y="64661"/>
                  </a:cubicBezTo>
                  <a:lnTo>
                    <a:pt x="812800" y="748139"/>
                  </a:lnTo>
                  <a:cubicBezTo>
                    <a:pt x="812800" y="765288"/>
                    <a:pt x="805988" y="781735"/>
                    <a:pt x="793861" y="793861"/>
                  </a:cubicBezTo>
                  <a:cubicBezTo>
                    <a:pt x="781735" y="805988"/>
                    <a:pt x="765288" y="812800"/>
                    <a:pt x="748139" y="812800"/>
                  </a:cubicBezTo>
                  <a:lnTo>
                    <a:pt x="64661" y="812800"/>
                  </a:lnTo>
                  <a:cubicBezTo>
                    <a:pt x="47512" y="812800"/>
                    <a:pt x="31065" y="805988"/>
                    <a:pt x="18939" y="793861"/>
                  </a:cubicBezTo>
                  <a:cubicBezTo>
                    <a:pt x="6812" y="781735"/>
                    <a:pt x="0" y="765288"/>
                    <a:pt x="0" y="748139"/>
                  </a:cubicBezTo>
                  <a:lnTo>
                    <a:pt x="0" y="64661"/>
                  </a:lnTo>
                  <a:cubicBezTo>
                    <a:pt x="0" y="47512"/>
                    <a:pt x="6812" y="31065"/>
                    <a:pt x="18939" y="18939"/>
                  </a:cubicBezTo>
                  <a:cubicBezTo>
                    <a:pt x="31065" y="6812"/>
                    <a:pt x="47512" y="0"/>
                    <a:pt x="64661" y="0"/>
                  </a:cubicBez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sp>
        <p:nvSpPr>
          <p:cNvPr id="37" name="Freeform 37"/>
          <p:cNvSpPr/>
          <p:nvPr/>
        </p:nvSpPr>
        <p:spPr>
          <a:xfrm>
            <a:off x="13025047" y="6169979"/>
            <a:ext cx="6090604" cy="4062433"/>
          </a:xfrm>
          <a:custGeom>
            <a:avLst/>
            <a:gdLst/>
            <a:ahLst/>
            <a:cxnLst/>
            <a:rect l="l" t="t" r="r" b="b"/>
            <a:pathLst>
              <a:path w="6090604" h="4062433">
                <a:moveTo>
                  <a:pt x="0" y="0"/>
                </a:moveTo>
                <a:lnTo>
                  <a:pt x="6090605" y="0"/>
                </a:lnTo>
                <a:lnTo>
                  <a:pt x="6090605" y="4062433"/>
                </a:lnTo>
                <a:lnTo>
                  <a:pt x="0" y="40624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2623983" y="8971815"/>
            <a:ext cx="3684786" cy="973398"/>
          </a:xfrm>
          <a:custGeom>
            <a:avLst/>
            <a:gdLst/>
            <a:ahLst/>
            <a:cxnLst/>
            <a:rect l="l" t="t" r="r" b="b"/>
            <a:pathLst>
              <a:path w="3684786" h="973398">
                <a:moveTo>
                  <a:pt x="0" y="0"/>
                </a:moveTo>
                <a:lnTo>
                  <a:pt x="3684785" y="0"/>
                </a:lnTo>
                <a:lnTo>
                  <a:pt x="3684785" y="973398"/>
                </a:lnTo>
                <a:lnTo>
                  <a:pt x="0" y="97339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9026129" y="7231361"/>
            <a:ext cx="3065859" cy="3055639"/>
          </a:xfrm>
          <a:custGeom>
            <a:avLst/>
            <a:gdLst/>
            <a:ahLst/>
            <a:cxnLst/>
            <a:rect l="l" t="t" r="r" b="b"/>
            <a:pathLst>
              <a:path w="3065859" h="3055639">
                <a:moveTo>
                  <a:pt x="0" y="0"/>
                </a:moveTo>
                <a:lnTo>
                  <a:pt x="3065859" y="0"/>
                </a:lnTo>
                <a:lnTo>
                  <a:pt x="3065859" y="3055639"/>
                </a:lnTo>
                <a:lnTo>
                  <a:pt x="0" y="305563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9026129" y="6617689"/>
            <a:ext cx="3808418" cy="922483"/>
          </a:xfrm>
          <a:custGeom>
            <a:avLst/>
            <a:gdLst/>
            <a:ahLst/>
            <a:cxnLst/>
            <a:rect l="l" t="t" r="r" b="b"/>
            <a:pathLst>
              <a:path w="3808418" h="922483">
                <a:moveTo>
                  <a:pt x="0" y="0"/>
                </a:moveTo>
                <a:lnTo>
                  <a:pt x="3808418" y="0"/>
                </a:lnTo>
                <a:lnTo>
                  <a:pt x="3808418" y="922483"/>
                </a:lnTo>
                <a:lnTo>
                  <a:pt x="0" y="92248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41" name="TextBox 41"/>
          <p:cNvSpPr txBox="1"/>
          <p:nvPr/>
        </p:nvSpPr>
        <p:spPr>
          <a:xfrm>
            <a:off x="8861962" y="529092"/>
            <a:ext cx="8726398" cy="833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148"/>
              </a:lnSpc>
            </a:pPr>
            <a:r>
              <a:rPr lang="en-US" sz="5346" spc="-160">
                <a:solidFill>
                  <a:srgbClr val="000000"/>
                </a:solidFill>
                <a:latin typeface="Poppins 1 Ultra-Bold"/>
              </a:rPr>
              <a:t>Agencias  de Cooperación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738358" y="5777049"/>
            <a:ext cx="5520942" cy="1605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148"/>
              </a:lnSpc>
            </a:pPr>
            <a:r>
              <a:rPr lang="en-US" sz="5346" spc="-160">
                <a:solidFill>
                  <a:srgbClr val="000000"/>
                </a:solidFill>
                <a:latin typeface="Poppins 1 Ultra-Bold"/>
              </a:rPr>
              <a:t>Fundaciones</a:t>
            </a:r>
          </a:p>
          <a:p>
            <a:pPr algn="r">
              <a:lnSpc>
                <a:spcPts val="6148"/>
              </a:lnSpc>
            </a:pPr>
            <a:r>
              <a:rPr lang="en-US" sz="5346" spc="-160">
                <a:solidFill>
                  <a:srgbClr val="000000"/>
                </a:solidFill>
                <a:latin typeface="Poppins 1 Ultra-Bold"/>
              </a:rPr>
              <a:t>+ 160 mil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8995798">
            <a:off x="2017176" y="9659441"/>
            <a:ext cx="11136043" cy="2522881"/>
            <a:chOff x="0" y="0"/>
            <a:chExt cx="3083192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83192" cy="698500"/>
            </a:xfrm>
            <a:custGeom>
              <a:avLst/>
              <a:gdLst/>
              <a:ahLst/>
              <a:cxnLst/>
              <a:rect l="l" t="t" r="r" b="b"/>
              <a:pathLst>
                <a:path w="3083192" h="698500">
                  <a:moveTo>
                    <a:pt x="3083192" y="349250"/>
                  </a:moveTo>
                  <a:lnTo>
                    <a:pt x="2879992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879992" y="0"/>
                  </a:lnTo>
                  <a:lnTo>
                    <a:pt x="3083192" y="349250"/>
                  </a:lnTo>
                  <a:close/>
                </a:path>
              </a:pathLst>
            </a:custGeom>
            <a:solidFill>
              <a:srgbClr val="FFA91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-57150"/>
              <a:ext cx="2854592" cy="755650"/>
            </a:xfrm>
            <a:prstGeom prst="rect">
              <a:avLst/>
            </a:prstGeom>
          </p:spPr>
          <p:txBody>
            <a:bodyPr lIns="41807" tIns="41807" rIns="41807" bIns="41807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1812304" flipV="1">
            <a:off x="4407460" y="9627907"/>
            <a:ext cx="4088915" cy="194223"/>
          </a:xfrm>
          <a:custGeom>
            <a:avLst/>
            <a:gdLst/>
            <a:ahLst/>
            <a:cxnLst/>
            <a:rect l="l" t="t" r="r" b="b"/>
            <a:pathLst>
              <a:path w="4088915" h="194223">
                <a:moveTo>
                  <a:pt x="0" y="194224"/>
                </a:moveTo>
                <a:lnTo>
                  <a:pt x="4088915" y="194224"/>
                </a:lnTo>
                <a:lnTo>
                  <a:pt x="4088915" y="0"/>
                </a:lnTo>
                <a:lnTo>
                  <a:pt x="0" y="0"/>
                </a:lnTo>
                <a:lnTo>
                  <a:pt x="0" y="194224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8995798">
            <a:off x="-1875759" y="8026815"/>
            <a:ext cx="11136043" cy="4273298"/>
            <a:chOff x="0" y="0"/>
            <a:chExt cx="3083192" cy="11831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83192" cy="1183131"/>
            </a:xfrm>
            <a:custGeom>
              <a:avLst/>
              <a:gdLst/>
              <a:ahLst/>
              <a:cxnLst/>
              <a:rect l="l" t="t" r="r" b="b"/>
              <a:pathLst>
                <a:path w="3083192" h="1183131">
                  <a:moveTo>
                    <a:pt x="3083192" y="591566"/>
                  </a:moveTo>
                  <a:lnTo>
                    <a:pt x="2879992" y="1183131"/>
                  </a:lnTo>
                  <a:lnTo>
                    <a:pt x="203200" y="1183131"/>
                  </a:lnTo>
                  <a:lnTo>
                    <a:pt x="0" y="591566"/>
                  </a:lnTo>
                  <a:lnTo>
                    <a:pt x="203200" y="0"/>
                  </a:lnTo>
                  <a:lnTo>
                    <a:pt x="2879992" y="0"/>
                  </a:lnTo>
                  <a:lnTo>
                    <a:pt x="3083192" y="591566"/>
                  </a:lnTo>
                  <a:close/>
                </a:path>
              </a:pathLst>
            </a:custGeom>
            <a:solidFill>
              <a:srgbClr val="024A5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14300" y="-57150"/>
              <a:ext cx="2854592" cy="1240281"/>
            </a:xfrm>
            <a:prstGeom prst="rect">
              <a:avLst/>
            </a:prstGeom>
          </p:spPr>
          <p:txBody>
            <a:bodyPr lIns="41807" tIns="41807" rIns="41807" bIns="41807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8998130">
            <a:off x="-4783123" y="-2881648"/>
            <a:ext cx="10552168" cy="6501953"/>
            <a:chOff x="0" y="0"/>
            <a:chExt cx="1296853" cy="79908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96853" cy="799085"/>
            </a:xfrm>
            <a:custGeom>
              <a:avLst/>
              <a:gdLst/>
              <a:ahLst/>
              <a:cxnLst/>
              <a:rect l="l" t="t" r="r" b="b"/>
              <a:pathLst>
                <a:path w="1296853" h="799085">
                  <a:moveTo>
                    <a:pt x="1296853" y="399542"/>
                  </a:moveTo>
                  <a:lnTo>
                    <a:pt x="1093653" y="799085"/>
                  </a:lnTo>
                  <a:lnTo>
                    <a:pt x="203200" y="799085"/>
                  </a:lnTo>
                  <a:lnTo>
                    <a:pt x="0" y="399542"/>
                  </a:lnTo>
                  <a:lnTo>
                    <a:pt x="203200" y="0"/>
                  </a:lnTo>
                  <a:lnTo>
                    <a:pt x="1093653" y="0"/>
                  </a:lnTo>
                  <a:lnTo>
                    <a:pt x="1296853" y="399542"/>
                  </a:lnTo>
                  <a:close/>
                </a:path>
              </a:pathLst>
            </a:custGeom>
            <a:solidFill>
              <a:srgbClr val="024A5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14300" y="-57150"/>
              <a:ext cx="1068253" cy="856235"/>
            </a:xfrm>
            <a:prstGeom prst="rect">
              <a:avLst/>
            </a:prstGeom>
          </p:spPr>
          <p:txBody>
            <a:bodyPr lIns="41807" tIns="41807" rIns="41807" bIns="41807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8998130">
            <a:off x="-5475040" y="274147"/>
            <a:ext cx="11936001" cy="6428870"/>
            <a:chOff x="0" y="0"/>
            <a:chExt cx="1296853" cy="698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96853" cy="698500"/>
            </a:xfrm>
            <a:custGeom>
              <a:avLst/>
              <a:gdLst/>
              <a:ahLst/>
              <a:cxnLst/>
              <a:rect l="l" t="t" r="r" b="b"/>
              <a:pathLst>
                <a:path w="1296853" h="698500">
                  <a:moveTo>
                    <a:pt x="1296853" y="349250"/>
                  </a:moveTo>
                  <a:lnTo>
                    <a:pt x="109365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093653" y="0"/>
                  </a:lnTo>
                  <a:lnTo>
                    <a:pt x="1296853" y="349250"/>
                  </a:lnTo>
                  <a:close/>
                </a:path>
              </a:pathLst>
            </a:custGeom>
            <a:solidFill>
              <a:srgbClr val="FFA91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14300" y="-57150"/>
              <a:ext cx="1068253" cy="755650"/>
            </a:xfrm>
            <a:prstGeom prst="rect">
              <a:avLst/>
            </a:prstGeom>
          </p:spPr>
          <p:txBody>
            <a:bodyPr lIns="41807" tIns="41807" rIns="41807" bIns="41807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-1813147">
            <a:off x="-1215744" y="1494362"/>
            <a:ext cx="7195791" cy="6305312"/>
          </a:xfrm>
          <a:custGeom>
            <a:avLst/>
            <a:gdLst/>
            <a:ahLst/>
            <a:cxnLst/>
            <a:rect l="l" t="t" r="r" b="b"/>
            <a:pathLst>
              <a:path w="7195791" h="6305312">
                <a:moveTo>
                  <a:pt x="0" y="0"/>
                </a:moveTo>
                <a:lnTo>
                  <a:pt x="7195791" y="0"/>
                </a:lnTo>
                <a:lnTo>
                  <a:pt x="7195791" y="6305311"/>
                </a:lnTo>
                <a:lnTo>
                  <a:pt x="0" y="63053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-663243" y="1033021"/>
            <a:ext cx="5947059" cy="6920215"/>
            <a:chOff x="0" y="0"/>
            <a:chExt cx="6985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24A59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82550"/>
              <a:ext cx="698500" cy="590550"/>
            </a:xfrm>
            <a:prstGeom prst="rect">
              <a:avLst/>
            </a:prstGeom>
          </p:spPr>
          <p:txBody>
            <a:bodyPr lIns="41807" tIns="41807" rIns="41807" bIns="41807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158865" y="1608351"/>
            <a:ext cx="5029574" cy="5807655"/>
            <a:chOff x="0" y="0"/>
            <a:chExt cx="31287555" cy="3612777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287467" cy="36127817"/>
            </a:xfrm>
            <a:custGeom>
              <a:avLst/>
              <a:gdLst/>
              <a:ahLst/>
              <a:cxnLst/>
              <a:rect l="l" t="t" r="r" b="b"/>
              <a:pathLst>
                <a:path w="31287467" h="36127817">
                  <a:moveTo>
                    <a:pt x="15643733" y="0"/>
                  </a:moveTo>
                  <a:lnTo>
                    <a:pt x="0" y="9031859"/>
                  </a:lnTo>
                  <a:lnTo>
                    <a:pt x="0" y="27095831"/>
                  </a:lnTo>
                  <a:lnTo>
                    <a:pt x="15643733" y="36127817"/>
                  </a:lnTo>
                  <a:lnTo>
                    <a:pt x="31287467" y="27095958"/>
                  </a:lnTo>
                  <a:lnTo>
                    <a:pt x="31287467" y="9031859"/>
                  </a:lnTo>
                  <a:lnTo>
                    <a:pt x="15643861" y="0"/>
                  </a:lnTo>
                  <a:close/>
                </a:path>
              </a:pathLst>
            </a:custGeom>
            <a:blipFill>
              <a:blip r:embed="rId4"/>
              <a:stretch>
                <a:fillRect l="-7293" r="-7293"/>
              </a:stretch>
            </a:blipFill>
          </p:spPr>
        </p:sp>
      </p:grpSp>
      <p:sp>
        <p:nvSpPr>
          <p:cNvPr id="21" name="Freeform 21"/>
          <p:cNvSpPr/>
          <p:nvPr/>
        </p:nvSpPr>
        <p:spPr>
          <a:xfrm rot="1792715">
            <a:off x="-1731048" y="7688390"/>
            <a:ext cx="4088915" cy="194223"/>
          </a:xfrm>
          <a:custGeom>
            <a:avLst/>
            <a:gdLst/>
            <a:ahLst/>
            <a:cxnLst/>
            <a:rect l="l" t="t" r="r" b="b"/>
            <a:pathLst>
              <a:path w="4088915" h="194223">
                <a:moveTo>
                  <a:pt x="0" y="0"/>
                </a:moveTo>
                <a:lnTo>
                  <a:pt x="4088915" y="0"/>
                </a:lnTo>
                <a:lnTo>
                  <a:pt x="4088915" y="194223"/>
                </a:lnTo>
                <a:lnTo>
                  <a:pt x="0" y="1942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-1792182">
            <a:off x="2173506" y="7978968"/>
            <a:ext cx="3821921" cy="181541"/>
          </a:xfrm>
          <a:custGeom>
            <a:avLst/>
            <a:gdLst/>
            <a:ahLst/>
            <a:cxnLst/>
            <a:rect l="l" t="t" r="r" b="b"/>
            <a:pathLst>
              <a:path w="3821921" h="181541">
                <a:moveTo>
                  <a:pt x="0" y="0"/>
                </a:moveTo>
                <a:lnTo>
                  <a:pt x="3821921" y="0"/>
                </a:lnTo>
                <a:lnTo>
                  <a:pt x="3821921" y="181541"/>
                </a:lnTo>
                <a:lnTo>
                  <a:pt x="0" y="1815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8914369" y="749177"/>
            <a:ext cx="1537961" cy="1537961"/>
          </a:xfrm>
          <a:custGeom>
            <a:avLst/>
            <a:gdLst/>
            <a:ahLst/>
            <a:cxnLst/>
            <a:rect l="l" t="t" r="r" b="b"/>
            <a:pathLst>
              <a:path w="1537961" h="1537961">
                <a:moveTo>
                  <a:pt x="0" y="0"/>
                </a:moveTo>
                <a:lnTo>
                  <a:pt x="1537961" y="0"/>
                </a:lnTo>
                <a:lnTo>
                  <a:pt x="1537961" y="1537961"/>
                </a:lnTo>
                <a:lnTo>
                  <a:pt x="0" y="15379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6158659" y="1033021"/>
            <a:ext cx="2565799" cy="893468"/>
            <a:chOff x="0" y="0"/>
            <a:chExt cx="1167071" cy="4064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67071" cy="406400"/>
            </a:xfrm>
            <a:custGeom>
              <a:avLst/>
              <a:gdLst/>
              <a:ahLst/>
              <a:cxnLst/>
              <a:rect l="l" t="t" r="r" b="b"/>
              <a:pathLst>
                <a:path w="1167071" h="406400">
                  <a:moveTo>
                    <a:pt x="963871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963871" y="406400"/>
                  </a:lnTo>
                  <a:lnTo>
                    <a:pt x="1167071" y="203200"/>
                  </a:lnTo>
                  <a:lnTo>
                    <a:pt x="963871" y="0"/>
                  </a:lnTo>
                  <a:close/>
                </a:path>
              </a:pathLst>
            </a:custGeom>
            <a:solidFill>
              <a:srgbClr val="CC3635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95250"/>
              <a:ext cx="1052771" cy="501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>
                  <a:solidFill>
                    <a:srgbClr val="FFFFFF"/>
                  </a:solidFill>
                  <a:latin typeface="Poppins 1"/>
                </a:rPr>
                <a:t>Personas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158659" y="2979939"/>
            <a:ext cx="2584849" cy="900102"/>
            <a:chOff x="0" y="0"/>
            <a:chExt cx="1167071" cy="4064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167071" cy="406400"/>
            </a:xfrm>
            <a:custGeom>
              <a:avLst/>
              <a:gdLst/>
              <a:ahLst/>
              <a:cxnLst/>
              <a:rect l="l" t="t" r="r" b="b"/>
              <a:pathLst>
                <a:path w="1167071" h="406400">
                  <a:moveTo>
                    <a:pt x="963871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963871" y="406400"/>
                  </a:lnTo>
                  <a:lnTo>
                    <a:pt x="1167071" y="203200"/>
                  </a:lnTo>
                  <a:lnTo>
                    <a:pt x="963871" y="0"/>
                  </a:lnTo>
                  <a:close/>
                </a:path>
              </a:pathLst>
            </a:custGeom>
            <a:solidFill>
              <a:srgbClr val="CC3635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95250"/>
              <a:ext cx="1052771" cy="501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>
                  <a:solidFill>
                    <a:srgbClr val="FFFFFF"/>
                  </a:solidFill>
                  <a:latin typeface="Poppins 1"/>
                </a:rPr>
                <a:t>Planeta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6158659" y="4777265"/>
            <a:ext cx="2584849" cy="900102"/>
            <a:chOff x="0" y="0"/>
            <a:chExt cx="1167071" cy="4064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167071" cy="406400"/>
            </a:xfrm>
            <a:custGeom>
              <a:avLst/>
              <a:gdLst/>
              <a:ahLst/>
              <a:cxnLst/>
              <a:rect l="l" t="t" r="r" b="b"/>
              <a:pathLst>
                <a:path w="1167071" h="406400">
                  <a:moveTo>
                    <a:pt x="963871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963871" y="406400"/>
                  </a:lnTo>
                  <a:lnTo>
                    <a:pt x="1167071" y="203200"/>
                  </a:lnTo>
                  <a:lnTo>
                    <a:pt x="963871" y="0"/>
                  </a:lnTo>
                  <a:close/>
                </a:path>
              </a:pathLst>
            </a:custGeom>
            <a:solidFill>
              <a:srgbClr val="CC3635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85725"/>
              <a:ext cx="1052771" cy="492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Poppins 1"/>
                </a:rPr>
                <a:t>Prosperidad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6996640" y="6714939"/>
            <a:ext cx="2584849" cy="900102"/>
            <a:chOff x="0" y="0"/>
            <a:chExt cx="1167071" cy="4064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167071" cy="406400"/>
            </a:xfrm>
            <a:custGeom>
              <a:avLst/>
              <a:gdLst/>
              <a:ahLst/>
              <a:cxnLst/>
              <a:rect l="l" t="t" r="r" b="b"/>
              <a:pathLst>
                <a:path w="1167071" h="406400">
                  <a:moveTo>
                    <a:pt x="963871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963871" y="406400"/>
                  </a:lnTo>
                  <a:lnTo>
                    <a:pt x="1167071" y="203200"/>
                  </a:lnTo>
                  <a:lnTo>
                    <a:pt x="963871" y="0"/>
                  </a:lnTo>
                  <a:close/>
                </a:path>
              </a:pathLst>
            </a:custGeom>
            <a:solidFill>
              <a:srgbClr val="CC3635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95250"/>
              <a:ext cx="1052771" cy="501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>
                  <a:solidFill>
                    <a:srgbClr val="FFFFFF"/>
                  </a:solidFill>
                  <a:latin typeface="Poppins 1"/>
                </a:rPr>
                <a:t>Paz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7650175" y="8438129"/>
            <a:ext cx="2584849" cy="900102"/>
            <a:chOff x="0" y="0"/>
            <a:chExt cx="1167071" cy="4064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167071" cy="406400"/>
            </a:xfrm>
            <a:custGeom>
              <a:avLst/>
              <a:gdLst/>
              <a:ahLst/>
              <a:cxnLst/>
              <a:rect l="l" t="t" r="r" b="b"/>
              <a:pathLst>
                <a:path w="1167071" h="406400">
                  <a:moveTo>
                    <a:pt x="963871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963871" y="406400"/>
                  </a:lnTo>
                  <a:lnTo>
                    <a:pt x="1167071" y="203200"/>
                  </a:lnTo>
                  <a:lnTo>
                    <a:pt x="963871" y="0"/>
                  </a:lnTo>
                  <a:close/>
                </a:path>
              </a:pathLst>
            </a:custGeom>
            <a:solidFill>
              <a:srgbClr val="CC3635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95250"/>
              <a:ext cx="1052771" cy="501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FFFFFF"/>
                  </a:solidFill>
                  <a:latin typeface="Poppins 1"/>
                </a:rPr>
                <a:t>Alianzas</a:t>
              </a:r>
            </a:p>
          </p:txBody>
        </p:sp>
      </p:grpSp>
      <p:sp>
        <p:nvSpPr>
          <p:cNvPr id="39" name="Freeform 39"/>
          <p:cNvSpPr/>
          <p:nvPr/>
        </p:nvSpPr>
        <p:spPr>
          <a:xfrm>
            <a:off x="12086564" y="6414060"/>
            <a:ext cx="5571667" cy="3749404"/>
          </a:xfrm>
          <a:custGeom>
            <a:avLst/>
            <a:gdLst/>
            <a:ahLst/>
            <a:cxnLst/>
            <a:rect l="l" t="t" r="r" b="b"/>
            <a:pathLst>
              <a:path w="5571667" h="3749404">
                <a:moveTo>
                  <a:pt x="0" y="0"/>
                </a:moveTo>
                <a:lnTo>
                  <a:pt x="5571667" y="0"/>
                </a:lnTo>
                <a:lnTo>
                  <a:pt x="5571667" y="3749404"/>
                </a:lnTo>
                <a:lnTo>
                  <a:pt x="0" y="37494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10713412" y="738772"/>
            <a:ext cx="1548366" cy="1548366"/>
          </a:xfrm>
          <a:custGeom>
            <a:avLst/>
            <a:gdLst/>
            <a:ahLst/>
            <a:cxnLst/>
            <a:rect l="l" t="t" r="r" b="b"/>
            <a:pathLst>
              <a:path w="1548366" h="1548366">
                <a:moveTo>
                  <a:pt x="0" y="0"/>
                </a:moveTo>
                <a:lnTo>
                  <a:pt x="1548367" y="0"/>
                </a:lnTo>
                <a:lnTo>
                  <a:pt x="1548367" y="1548366"/>
                </a:lnTo>
                <a:lnTo>
                  <a:pt x="0" y="15483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2547013" y="754443"/>
            <a:ext cx="1532695" cy="1532695"/>
          </a:xfrm>
          <a:custGeom>
            <a:avLst/>
            <a:gdLst/>
            <a:ahLst/>
            <a:cxnLst/>
            <a:rect l="l" t="t" r="r" b="b"/>
            <a:pathLst>
              <a:path w="1532695" h="1532695">
                <a:moveTo>
                  <a:pt x="0" y="0"/>
                </a:moveTo>
                <a:lnTo>
                  <a:pt x="1532696" y="0"/>
                </a:lnTo>
                <a:lnTo>
                  <a:pt x="1532696" y="1532695"/>
                </a:lnTo>
                <a:lnTo>
                  <a:pt x="0" y="15326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4365459" y="738772"/>
            <a:ext cx="1548366" cy="1548366"/>
          </a:xfrm>
          <a:custGeom>
            <a:avLst/>
            <a:gdLst/>
            <a:ahLst/>
            <a:cxnLst/>
            <a:rect l="l" t="t" r="r" b="b"/>
            <a:pathLst>
              <a:path w="1548366" h="1548366">
                <a:moveTo>
                  <a:pt x="0" y="0"/>
                </a:moveTo>
                <a:lnTo>
                  <a:pt x="1548366" y="0"/>
                </a:lnTo>
                <a:lnTo>
                  <a:pt x="1548366" y="1548366"/>
                </a:lnTo>
                <a:lnTo>
                  <a:pt x="0" y="15483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16215246" y="754443"/>
            <a:ext cx="1532695" cy="1532695"/>
          </a:xfrm>
          <a:custGeom>
            <a:avLst/>
            <a:gdLst/>
            <a:ahLst/>
            <a:cxnLst/>
            <a:rect l="l" t="t" r="r" b="b"/>
            <a:pathLst>
              <a:path w="1532695" h="1532695">
                <a:moveTo>
                  <a:pt x="0" y="0"/>
                </a:moveTo>
                <a:lnTo>
                  <a:pt x="1532696" y="0"/>
                </a:lnTo>
                <a:lnTo>
                  <a:pt x="1532696" y="1532695"/>
                </a:lnTo>
                <a:lnTo>
                  <a:pt x="0" y="153269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8942599" y="2619281"/>
            <a:ext cx="1548366" cy="1548366"/>
          </a:xfrm>
          <a:custGeom>
            <a:avLst/>
            <a:gdLst/>
            <a:ahLst/>
            <a:cxnLst/>
            <a:rect l="l" t="t" r="r" b="b"/>
            <a:pathLst>
              <a:path w="1548366" h="1548366">
                <a:moveTo>
                  <a:pt x="0" y="0"/>
                </a:moveTo>
                <a:lnTo>
                  <a:pt x="1548367" y="0"/>
                </a:lnTo>
                <a:lnTo>
                  <a:pt x="1548367" y="1548367"/>
                </a:lnTo>
                <a:lnTo>
                  <a:pt x="0" y="15483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10713412" y="2619281"/>
            <a:ext cx="1548366" cy="1548366"/>
          </a:xfrm>
          <a:custGeom>
            <a:avLst/>
            <a:gdLst/>
            <a:ahLst/>
            <a:cxnLst/>
            <a:rect l="l" t="t" r="r" b="b"/>
            <a:pathLst>
              <a:path w="1548366" h="1548366">
                <a:moveTo>
                  <a:pt x="0" y="0"/>
                </a:moveTo>
                <a:lnTo>
                  <a:pt x="1548367" y="0"/>
                </a:lnTo>
                <a:lnTo>
                  <a:pt x="1548367" y="1548367"/>
                </a:lnTo>
                <a:lnTo>
                  <a:pt x="0" y="154836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46" name="Freeform 46"/>
          <p:cNvSpPr/>
          <p:nvPr/>
        </p:nvSpPr>
        <p:spPr>
          <a:xfrm>
            <a:off x="12547013" y="2628623"/>
            <a:ext cx="1539024" cy="1539024"/>
          </a:xfrm>
          <a:custGeom>
            <a:avLst/>
            <a:gdLst/>
            <a:ahLst/>
            <a:cxnLst/>
            <a:rect l="l" t="t" r="r" b="b"/>
            <a:pathLst>
              <a:path w="1539024" h="1539024">
                <a:moveTo>
                  <a:pt x="0" y="0"/>
                </a:moveTo>
                <a:lnTo>
                  <a:pt x="1539025" y="0"/>
                </a:lnTo>
                <a:lnTo>
                  <a:pt x="1539025" y="1539025"/>
                </a:lnTo>
                <a:lnTo>
                  <a:pt x="0" y="153902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14371788" y="2605198"/>
            <a:ext cx="1562449" cy="1562449"/>
          </a:xfrm>
          <a:custGeom>
            <a:avLst/>
            <a:gdLst/>
            <a:ahLst/>
            <a:cxnLst/>
            <a:rect l="l" t="t" r="r" b="b"/>
            <a:pathLst>
              <a:path w="1562449" h="1562449">
                <a:moveTo>
                  <a:pt x="0" y="0"/>
                </a:moveTo>
                <a:lnTo>
                  <a:pt x="1562449" y="0"/>
                </a:lnTo>
                <a:lnTo>
                  <a:pt x="1562449" y="1562450"/>
                </a:lnTo>
                <a:lnTo>
                  <a:pt x="0" y="156245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48" name="Freeform 48"/>
          <p:cNvSpPr/>
          <p:nvPr/>
        </p:nvSpPr>
        <p:spPr>
          <a:xfrm>
            <a:off x="16219987" y="2630382"/>
            <a:ext cx="1537266" cy="1537266"/>
          </a:xfrm>
          <a:custGeom>
            <a:avLst/>
            <a:gdLst/>
            <a:ahLst/>
            <a:cxnLst/>
            <a:rect l="l" t="t" r="r" b="b"/>
            <a:pathLst>
              <a:path w="1537266" h="1537266">
                <a:moveTo>
                  <a:pt x="0" y="0"/>
                </a:moveTo>
                <a:lnTo>
                  <a:pt x="1537266" y="0"/>
                </a:lnTo>
                <a:lnTo>
                  <a:pt x="1537266" y="1537266"/>
                </a:lnTo>
                <a:lnTo>
                  <a:pt x="0" y="153726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8914369" y="4512178"/>
            <a:ext cx="1537961" cy="1537961"/>
          </a:xfrm>
          <a:custGeom>
            <a:avLst/>
            <a:gdLst/>
            <a:ahLst/>
            <a:cxnLst/>
            <a:rect l="l" t="t" r="r" b="b"/>
            <a:pathLst>
              <a:path w="1537961" h="1537961">
                <a:moveTo>
                  <a:pt x="0" y="0"/>
                </a:moveTo>
                <a:lnTo>
                  <a:pt x="1537961" y="0"/>
                </a:lnTo>
                <a:lnTo>
                  <a:pt x="1537961" y="1537961"/>
                </a:lnTo>
                <a:lnTo>
                  <a:pt x="0" y="153796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10713412" y="4512178"/>
            <a:ext cx="1548366" cy="1548366"/>
          </a:xfrm>
          <a:custGeom>
            <a:avLst/>
            <a:gdLst/>
            <a:ahLst/>
            <a:cxnLst/>
            <a:rect l="l" t="t" r="r" b="b"/>
            <a:pathLst>
              <a:path w="1548366" h="1548366">
                <a:moveTo>
                  <a:pt x="0" y="0"/>
                </a:moveTo>
                <a:lnTo>
                  <a:pt x="1548367" y="0"/>
                </a:lnTo>
                <a:lnTo>
                  <a:pt x="1548367" y="1548367"/>
                </a:lnTo>
                <a:lnTo>
                  <a:pt x="0" y="154836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12547013" y="4493128"/>
            <a:ext cx="1567416" cy="1567416"/>
          </a:xfrm>
          <a:custGeom>
            <a:avLst/>
            <a:gdLst/>
            <a:ahLst/>
            <a:cxnLst/>
            <a:rect l="l" t="t" r="r" b="b"/>
            <a:pathLst>
              <a:path w="1567416" h="1567416">
                <a:moveTo>
                  <a:pt x="0" y="0"/>
                </a:moveTo>
                <a:lnTo>
                  <a:pt x="1567417" y="0"/>
                </a:lnTo>
                <a:lnTo>
                  <a:pt x="1567417" y="1567417"/>
                </a:lnTo>
                <a:lnTo>
                  <a:pt x="0" y="156741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52" name="Freeform 52"/>
          <p:cNvSpPr/>
          <p:nvPr/>
        </p:nvSpPr>
        <p:spPr>
          <a:xfrm>
            <a:off x="14371788" y="4493128"/>
            <a:ext cx="1567416" cy="1567416"/>
          </a:xfrm>
          <a:custGeom>
            <a:avLst/>
            <a:gdLst/>
            <a:ahLst/>
            <a:cxnLst/>
            <a:rect l="l" t="t" r="r" b="b"/>
            <a:pathLst>
              <a:path w="1567416" h="1567416">
                <a:moveTo>
                  <a:pt x="0" y="0"/>
                </a:moveTo>
                <a:lnTo>
                  <a:pt x="1567416" y="0"/>
                </a:lnTo>
                <a:lnTo>
                  <a:pt x="1567416" y="1567417"/>
                </a:lnTo>
                <a:lnTo>
                  <a:pt x="0" y="1567417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53" name="Freeform 53"/>
          <p:cNvSpPr/>
          <p:nvPr/>
        </p:nvSpPr>
        <p:spPr>
          <a:xfrm>
            <a:off x="16215246" y="4493128"/>
            <a:ext cx="1567416" cy="1567416"/>
          </a:xfrm>
          <a:custGeom>
            <a:avLst/>
            <a:gdLst/>
            <a:ahLst/>
            <a:cxnLst/>
            <a:rect l="l" t="t" r="r" b="b"/>
            <a:pathLst>
              <a:path w="1567416" h="1567416">
                <a:moveTo>
                  <a:pt x="0" y="0"/>
                </a:moveTo>
                <a:lnTo>
                  <a:pt x="1567416" y="0"/>
                </a:lnTo>
                <a:lnTo>
                  <a:pt x="1567416" y="1567417"/>
                </a:lnTo>
                <a:lnTo>
                  <a:pt x="0" y="1567417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54" name="Freeform 54"/>
          <p:cNvSpPr/>
          <p:nvPr/>
        </p:nvSpPr>
        <p:spPr>
          <a:xfrm>
            <a:off x="10740802" y="6376744"/>
            <a:ext cx="1576492" cy="1576492"/>
          </a:xfrm>
          <a:custGeom>
            <a:avLst/>
            <a:gdLst/>
            <a:ahLst/>
            <a:cxnLst/>
            <a:rect l="l" t="t" r="r" b="b"/>
            <a:pathLst>
              <a:path w="1576492" h="1576492">
                <a:moveTo>
                  <a:pt x="0" y="0"/>
                </a:moveTo>
                <a:lnTo>
                  <a:pt x="1576492" y="0"/>
                </a:lnTo>
                <a:lnTo>
                  <a:pt x="1576492" y="1576492"/>
                </a:lnTo>
                <a:lnTo>
                  <a:pt x="0" y="1576492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55" name="Freeform 55"/>
          <p:cNvSpPr/>
          <p:nvPr/>
        </p:nvSpPr>
        <p:spPr>
          <a:xfrm>
            <a:off x="10227537" y="7985189"/>
            <a:ext cx="2645652" cy="1983072"/>
          </a:xfrm>
          <a:custGeom>
            <a:avLst/>
            <a:gdLst/>
            <a:ahLst/>
            <a:cxnLst/>
            <a:rect l="l" t="t" r="r" b="b"/>
            <a:pathLst>
              <a:path w="2645652" h="1983072">
                <a:moveTo>
                  <a:pt x="0" y="0"/>
                </a:moveTo>
                <a:lnTo>
                  <a:pt x="2645652" y="0"/>
                </a:lnTo>
                <a:lnTo>
                  <a:pt x="2645652" y="1983073"/>
                </a:lnTo>
                <a:lnTo>
                  <a:pt x="0" y="1983073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 rot="9472240">
            <a:off x="12346385" y="-6053824"/>
            <a:ext cx="12285526" cy="21071879"/>
            <a:chOff x="0" y="0"/>
            <a:chExt cx="3235694" cy="55497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35694" cy="5549795"/>
            </a:xfrm>
            <a:custGeom>
              <a:avLst/>
              <a:gdLst/>
              <a:ahLst/>
              <a:cxnLst/>
              <a:rect l="l" t="t" r="r" b="b"/>
              <a:pathLst>
                <a:path w="3235694" h="5549795">
                  <a:moveTo>
                    <a:pt x="0" y="0"/>
                  </a:moveTo>
                  <a:lnTo>
                    <a:pt x="3235694" y="0"/>
                  </a:lnTo>
                  <a:lnTo>
                    <a:pt x="3235694" y="5549795"/>
                  </a:lnTo>
                  <a:lnTo>
                    <a:pt x="0" y="5549795"/>
                  </a:lnTo>
                  <a:close/>
                </a:path>
              </a:pathLst>
            </a:custGeom>
            <a:solidFill>
              <a:srgbClr val="2E323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3235694" cy="5606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971061" y="662244"/>
            <a:ext cx="6944244" cy="9262414"/>
            <a:chOff x="0" y="0"/>
            <a:chExt cx="21447582" cy="2860734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447633" cy="28607386"/>
            </a:xfrm>
            <a:custGeom>
              <a:avLst/>
              <a:gdLst/>
              <a:ahLst/>
              <a:cxnLst/>
              <a:rect l="l" t="t" r="r" b="b"/>
              <a:pathLst>
                <a:path w="21447633" h="28607386">
                  <a:moveTo>
                    <a:pt x="0" y="0"/>
                  </a:moveTo>
                  <a:lnTo>
                    <a:pt x="11573002" y="28607386"/>
                  </a:lnTo>
                  <a:lnTo>
                    <a:pt x="21447633" y="28607386"/>
                  </a:lnTo>
                  <a:lnTo>
                    <a:pt x="21447633" y="0"/>
                  </a:lnTo>
                  <a:close/>
                </a:path>
              </a:pathLst>
            </a:custGeom>
            <a:blipFill>
              <a:blip r:embed="rId3"/>
              <a:stretch>
                <a:fillRect l="-50036" r="-50036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 rot="-5135520" flipV="1">
            <a:off x="6808591" y="7849922"/>
            <a:ext cx="17057187" cy="10660742"/>
          </a:xfrm>
          <a:custGeom>
            <a:avLst/>
            <a:gdLst/>
            <a:ahLst/>
            <a:cxnLst/>
            <a:rect l="l" t="t" r="r" b="b"/>
            <a:pathLst>
              <a:path w="17057187" h="10660742">
                <a:moveTo>
                  <a:pt x="0" y="10660742"/>
                </a:moveTo>
                <a:lnTo>
                  <a:pt x="17057187" y="10660742"/>
                </a:lnTo>
                <a:lnTo>
                  <a:pt x="17057187" y="0"/>
                </a:lnTo>
                <a:lnTo>
                  <a:pt x="0" y="0"/>
                </a:lnTo>
                <a:lnTo>
                  <a:pt x="0" y="1066074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425907" y="2652992"/>
            <a:ext cx="4905287" cy="7044099"/>
            <a:chOff x="0" y="0"/>
            <a:chExt cx="6540383" cy="9392131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6540383" cy="9392131"/>
              <a:chOff x="0" y="0"/>
              <a:chExt cx="886205" cy="127260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86205" cy="1272609"/>
              </a:xfrm>
              <a:custGeom>
                <a:avLst/>
                <a:gdLst/>
                <a:ahLst/>
                <a:cxnLst/>
                <a:rect l="l" t="t" r="r" b="b"/>
                <a:pathLst>
                  <a:path w="886205" h="1272609">
                    <a:moveTo>
                      <a:pt x="117185" y="0"/>
                    </a:moveTo>
                    <a:lnTo>
                      <a:pt x="769020" y="0"/>
                    </a:lnTo>
                    <a:cubicBezTo>
                      <a:pt x="800100" y="0"/>
                      <a:pt x="829906" y="12346"/>
                      <a:pt x="851882" y="34323"/>
                    </a:cubicBezTo>
                    <a:cubicBezTo>
                      <a:pt x="873859" y="56299"/>
                      <a:pt x="886205" y="86105"/>
                      <a:pt x="886205" y="117185"/>
                    </a:cubicBezTo>
                    <a:lnTo>
                      <a:pt x="886205" y="1155425"/>
                    </a:lnTo>
                    <a:cubicBezTo>
                      <a:pt x="886205" y="1186504"/>
                      <a:pt x="873859" y="1216310"/>
                      <a:pt x="851882" y="1238287"/>
                    </a:cubicBezTo>
                    <a:cubicBezTo>
                      <a:pt x="829906" y="1260263"/>
                      <a:pt x="800100" y="1272609"/>
                      <a:pt x="769020" y="1272609"/>
                    </a:cubicBezTo>
                    <a:lnTo>
                      <a:pt x="117185" y="1272609"/>
                    </a:lnTo>
                    <a:cubicBezTo>
                      <a:pt x="86105" y="1272609"/>
                      <a:pt x="56299" y="1260263"/>
                      <a:pt x="34323" y="1238287"/>
                    </a:cubicBezTo>
                    <a:cubicBezTo>
                      <a:pt x="12346" y="1216310"/>
                      <a:pt x="0" y="1186504"/>
                      <a:pt x="0" y="1155425"/>
                    </a:cubicBezTo>
                    <a:lnTo>
                      <a:pt x="0" y="117185"/>
                    </a:lnTo>
                    <a:cubicBezTo>
                      <a:pt x="0" y="86105"/>
                      <a:pt x="12346" y="56299"/>
                      <a:pt x="34323" y="34323"/>
                    </a:cubicBezTo>
                    <a:cubicBezTo>
                      <a:pt x="56299" y="12346"/>
                      <a:pt x="86105" y="0"/>
                      <a:pt x="117185" y="0"/>
                    </a:cubicBezTo>
                    <a:close/>
                  </a:path>
                </a:pathLst>
              </a:custGeom>
              <a:solidFill>
                <a:srgbClr val="004AAD">
                  <a:alpha val="55686"/>
                </a:srgbClr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886205" cy="13107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867186" y="2944836"/>
              <a:ext cx="4200448" cy="491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4"/>
                </a:lnSpc>
                <a:spcBef>
                  <a:spcPct val="0"/>
                </a:spcBef>
              </a:pPr>
              <a:r>
                <a:rPr lang="en-US" sz="2196" u="none" strike="noStrike">
                  <a:solidFill>
                    <a:srgbClr val="FFFFFF"/>
                  </a:solidFill>
                  <a:latin typeface="Contrail One"/>
                </a:rPr>
                <a:t>INDUSTRIA AGROPECUARIA 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867186" y="4308767"/>
              <a:ext cx="3730998" cy="491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4"/>
                </a:lnSpc>
                <a:spcBef>
                  <a:spcPct val="0"/>
                </a:spcBef>
              </a:pPr>
              <a:r>
                <a:rPr lang="en-US" sz="2196" u="none" strike="noStrike">
                  <a:solidFill>
                    <a:srgbClr val="FFFFFF"/>
                  </a:solidFill>
                  <a:latin typeface="Contrail One"/>
                </a:rPr>
                <a:t>MEDIO AMBIENTE.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867186" y="4928548"/>
              <a:ext cx="3730998" cy="491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4"/>
                </a:lnSpc>
                <a:spcBef>
                  <a:spcPct val="0"/>
                </a:spcBef>
              </a:pPr>
              <a:r>
                <a:rPr lang="en-US" sz="2196" u="none" strike="noStrike">
                  <a:solidFill>
                    <a:srgbClr val="FFFFFF"/>
                  </a:solidFill>
                  <a:latin typeface="Contrail One"/>
                </a:rPr>
                <a:t>SALUD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867186" y="6753380"/>
              <a:ext cx="3730998" cy="491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4"/>
                </a:lnSpc>
                <a:spcBef>
                  <a:spcPct val="0"/>
                </a:spcBef>
              </a:pPr>
              <a:r>
                <a:rPr lang="en-US" sz="2196" u="none" strike="noStrike">
                  <a:solidFill>
                    <a:srgbClr val="FFFFFF"/>
                  </a:solidFill>
                  <a:latin typeface="Contrail One"/>
                </a:rPr>
                <a:t>DESARROLLO ECONÓMICO</a:t>
              </a:r>
            </a:p>
          </p:txBody>
        </p:sp>
        <p:sp>
          <p:nvSpPr>
            <p:cNvPr id="17" name="Freeform 17"/>
            <p:cNvSpPr/>
            <p:nvPr/>
          </p:nvSpPr>
          <p:spPr>
            <a:xfrm>
              <a:off x="184680" y="2940340"/>
              <a:ext cx="454371" cy="472687"/>
            </a:xfrm>
            <a:custGeom>
              <a:avLst/>
              <a:gdLst/>
              <a:ahLst/>
              <a:cxnLst/>
              <a:rect l="l" t="t" r="r" b="b"/>
              <a:pathLst>
                <a:path w="454371" h="472687">
                  <a:moveTo>
                    <a:pt x="0" y="0"/>
                  </a:moveTo>
                  <a:lnTo>
                    <a:pt x="454371" y="0"/>
                  </a:lnTo>
                  <a:lnTo>
                    <a:pt x="454371" y="472687"/>
                  </a:lnTo>
                  <a:lnTo>
                    <a:pt x="0" y="472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1121597" y="3413027"/>
              <a:ext cx="5062960" cy="83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358"/>
                </a:lnSpc>
                <a:spcBef>
                  <a:spcPct val="0"/>
                </a:spcBef>
              </a:pPr>
              <a:r>
                <a:rPr lang="en-US" sz="2143" u="none" strike="noStrike" spc="-107">
                  <a:solidFill>
                    <a:srgbClr val="FFFFFF"/>
                  </a:solidFill>
                  <a:latin typeface="Poppins 1"/>
                </a:rPr>
                <a:t>Alimentación</a:t>
              </a:r>
            </a:p>
            <a:p>
              <a:pPr marL="0" lvl="0" indent="0" algn="l">
                <a:lnSpc>
                  <a:spcPts val="2358"/>
                </a:lnSpc>
                <a:spcBef>
                  <a:spcPct val="0"/>
                </a:spcBef>
              </a:pPr>
              <a:r>
                <a:rPr lang="en-US" sz="2143" u="none" strike="noStrike" spc="-107">
                  <a:solidFill>
                    <a:srgbClr val="FFFFFF"/>
                  </a:solidFill>
                  <a:latin typeface="Poppins 1"/>
                </a:rPr>
                <a:t>Cultivos / Producción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121597" y="5403390"/>
              <a:ext cx="5183331" cy="1231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358"/>
                </a:lnSpc>
                <a:spcBef>
                  <a:spcPct val="0"/>
                </a:spcBef>
              </a:pPr>
              <a:r>
                <a:rPr lang="en-US" sz="2143" u="none" strike="noStrike" spc="-107">
                  <a:solidFill>
                    <a:srgbClr val="FFFFFF"/>
                  </a:solidFill>
                  <a:latin typeface="Poppins 1"/>
                </a:rPr>
                <a:t>Investigación Médica</a:t>
              </a:r>
            </a:p>
            <a:p>
              <a:pPr marL="0" lvl="0" indent="0" algn="l">
                <a:lnSpc>
                  <a:spcPts val="2358"/>
                </a:lnSpc>
                <a:spcBef>
                  <a:spcPct val="0"/>
                </a:spcBef>
              </a:pPr>
              <a:r>
                <a:rPr lang="en-US" sz="2143" u="none" strike="noStrike" spc="-107">
                  <a:solidFill>
                    <a:srgbClr val="FFFFFF"/>
                  </a:solidFill>
                  <a:latin typeface="Poppins 1"/>
                </a:rPr>
                <a:t>Servicios de salud en crísis.</a:t>
              </a:r>
            </a:p>
            <a:p>
              <a:pPr marL="0" lvl="0" indent="0" algn="l">
                <a:lnSpc>
                  <a:spcPts val="2358"/>
                </a:lnSpc>
                <a:spcBef>
                  <a:spcPct val="0"/>
                </a:spcBef>
              </a:pPr>
              <a:r>
                <a:rPr lang="en-US" sz="2143" u="none" strike="noStrike" spc="-107">
                  <a:solidFill>
                    <a:srgbClr val="FFFFFF"/>
                  </a:solidFill>
                  <a:latin typeface="Poppins 1"/>
                </a:rPr>
                <a:t>Organizaciones para la salud.</a:t>
              </a:r>
            </a:p>
          </p:txBody>
        </p:sp>
        <p:sp>
          <p:nvSpPr>
            <p:cNvPr id="20" name="Freeform 20"/>
            <p:cNvSpPr/>
            <p:nvPr/>
          </p:nvSpPr>
          <p:spPr>
            <a:xfrm>
              <a:off x="169992" y="4924052"/>
              <a:ext cx="454371" cy="472687"/>
            </a:xfrm>
            <a:custGeom>
              <a:avLst/>
              <a:gdLst/>
              <a:ahLst/>
              <a:cxnLst/>
              <a:rect l="l" t="t" r="r" b="b"/>
              <a:pathLst>
                <a:path w="454371" h="472687">
                  <a:moveTo>
                    <a:pt x="0" y="0"/>
                  </a:moveTo>
                  <a:lnTo>
                    <a:pt x="454370" y="0"/>
                  </a:lnTo>
                  <a:lnTo>
                    <a:pt x="454370" y="472687"/>
                  </a:lnTo>
                  <a:lnTo>
                    <a:pt x="0" y="472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169992" y="4249031"/>
              <a:ext cx="454371" cy="472687"/>
            </a:xfrm>
            <a:custGeom>
              <a:avLst/>
              <a:gdLst/>
              <a:ahLst/>
              <a:cxnLst/>
              <a:rect l="l" t="t" r="r" b="b"/>
              <a:pathLst>
                <a:path w="454371" h="472687">
                  <a:moveTo>
                    <a:pt x="0" y="0"/>
                  </a:moveTo>
                  <a:lnTo>
                    <a:pt x="454370" y="0"/>
                  </a:lnTo>
                  <a:lnTo>
                    <a:pt x="454370" y="472688"/>
                  </a:lnTo>
                  <a:lnTo>
                    <a:pt x="0" y="4726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1121597" y="7234853"/>
              <a:ext cx="5183331" cy="2028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358"/>
                </a:lnSpc>
                <a:spcBef>
                  <a:spcPct val="0"/>
                </a:spcBef>
              </a:pPr>
              <a:r>
                <a:rPr lang="en-US" sz="2143" u="none" strike="noStrike" spc="-107">
                  <a:solidFill>
                    <a:srgbClr val="FFFFFF"/>
                  </a:solidFill>
                  <a:latin typeface="Poppins 1"/>
                </a:rPr>
                <a:t>Combate a la pobreza.</a:t>
              </a:r>
            </a:p>
            <a:p>
              <a:pPr marL="0" lvl="0" indent="0" algn="l">
                <a:lnSpc>
                  <a:spcPts val="2358"/>
                </a:lnSpc>
                <a:spcBef>
                  <a:spcPct val="0"/>
                </a:spcBef>
              </a:pPr>
              <a:r>
                <a:rPr lang="en-US" sz="2143" u="none" strike="noStrike" spc="-107">
                  <a:solidFill>
                    <a:srgbClr val="FFFFFF"/>
                  </a:solidFill>
                  <a:latin typeface="Poppins 1"/>
                </a:rPr>
                <a:t>Empleo.</a:t>
              </a:r>
            </a:p>
            <a:p>
              <a:pPr marL="0" lvl="0" indent="0" algn="l">
                <a:lnSpc>
                  <a:spcPts val="2358"/>
                </a:lnSpc>
                <a:spcBef>
                  <a:spcPct val="0"/>
                </a:spcBef>
              </a:pPr>
              <a:r>
                <a:rPr lang="en-US" sz="2143" u="none" strike="noStrike" spc="-107">
                  <a:solidFill>
                    <a:srgbClr val="FFFFFF"/>
                  </a:solidFill>
                  <a:latin typeface="Poppins 1"/>
                </a:rPr>
                <a:t>Emprendimiento.</a:t>
              </a:r>
            </a:p>
            <a:p>
              <a:pPr marL="0" lvl="0" indent="0" algn="l">
                <a:lnSpc>
                  <a:spcPts val="2358"/>
                </a:lnSpc>
                <a:spcBef>
                  <a:spcPct val="0"/>
                </a:spcBef>
              </a:pPr>
              <a:r>
                <a:rPr lang="en-US" sz="2143" u="none" strike="noStrike" spc="-107">
                  <a:solidFill>
                    <a:srgbClr val="FFFFFF"/>
                  </a:solidFill>
                  <a:latin typeface="Poppins 1"/>
                </a:rPr>
                <a:t>Desarrollo Empresarial.</a:t>
              </a:r>
            </a:p>
            <a:p>
              <a:pPr marL="0" lvl="0" indent="0" algn="l">
                <a:lnSpc>
                  <a:spcPts val="2358"/>
                </a:lnSpc>
                <a:spcBef>
                  <a:spcPct val="0"/>
                </a:spcBef>
              </a:pPr>
              <a:r>
                <a:rPr lang="en-US" sz="2143" u="none" strike="noStrike" spc="-107">
                  <a:solidFill>
                    <a:srgbClr val="FFFFFF"/>
                  </a:solidFill>
                  <a:latin typeface="Poppins 1"/>
                </a:rPr>
                <a:t>Startups.</a:t>
              </a:r>
            </a:p>
          </p:txBody>
        </p:sp>
        <p:sp>
          <p:nvSpPr>
            <p:cNvPr id="23" name="Freeform 23"/>
            <p:cNvSpPr/>
            <p:nvPr/>
          </p:nvSpPr>
          <p:spPr>
            <a:xfrm>
              <a:off x="184680" y="6664888"/>
              <a:ext cx="454371" cy="472687"/>
            </a:xfrm>
            <a:custGeom>
              <a:avLst/>
              <a:gdLst/>
              <a:ahLst/>
              <a:cxnLst/>
              <a:rect l="l" t="t" r="r" b="b"/>
              <a:pathLst>
                <a:path w="454371" h="472687">
                  <a:moveTo>
                    <a:pt x="0" y="0"/>
                  </a:moveTo>
                  <a:lnTo>
                    <a:pt x="454371" y="0"/>
                  </a:lnTo>
                  <a:lnTo>
                    <a:pt x="454371" y="472687"/>
                  </a:lnTo>
                  <a:lnTo>
                    <a:pt x="0" y="472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TextBox 24"/>
            <p:cNvSpPr txBox="1"/>
            <p:nvPr/>
          </p:nvSpPr>
          <p:spPr>
            <a:xfrm>
              <a:off x="881874" y="2365901"/>
              <a:ext cx="3730998" cy="491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4"/>
                </a:lnSpc>
                <a:spcBef>
                  <a:spcPct val="0"/>
                </a:spcBef>
              </a:pPr>
              <a:r>
                <a:rPr lang="en-US" sz="2196" u="none" strike="noStrike">
                  <a:solidFill>
                    <a:srgbClr val="FFFFFF"/>
                  </a:solidFill>
                  <a:latin typeface="Contrail One"/>
                </a:rPr>
                <a:t>EDUCACIÓN.</a:t>
              </a:r>
            </a:p>
          </p:txBody>
        </p:sp>
        <p:sp>
          <p:nvSpPr>
            <p:cNvPr id="25" name="Freeform 25"/>
            <p:cNvSpPr/>
            <p:nvPr/>
          </p:nvSpPr>
          <p:spPr>
            <a:xfrm>
              <a:off x="184680" y="2306166"/>
              <a:ext cx="454371" cy="472687"/>
            </a:xfrm>
            <a:custGeom>
              <a:avLst/>
              <a:gdLst/>
              <a:ahLst/>
              <a:cxnLst/>
              <a:rect l="l" t="t" r="r" b="b"/>
              <a:pathLst>
                <a:path w="454371" h="472687">
                  <a:moveTo>
                    <a:pt x="0" y="0"/>
                  </a:moveTo>
                  <a:lnTo>
                    <a:pt x="454371" y="0"/>
                  </a:lnTo>
                  <a:lnTo>
                    <a:pt x="454371" y="472687"/>
                  </a:lnTo>
                  <a:lnTo>
                    <a:pt x="0" y="472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TextBox 26"/>
            <p:cNvSpPr txBox="1"/>
            <p:nvPr/>
          </p:nvSpPr>
          <p:spPr>
            <a:xfrm>
              <a:off x="836201" y="510775"/>
              <a:ext cx="5317371" cy="491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4"/>
                </a:lnSpc>
                <a:spcBef>
                  <a:spcPct val="0"/>
                </a:spcBef>
              </a:pPr>
              <a:r>
                <a:rPr lang="en-US" sz="2196">
                  <a:solidFill>
                    <a:srgbClr val="FFFFFF"/>
                  </a:solidFill>
                  <a:latin typeface="Contrail One"/>
                </a:rPr>
                <a:t>DESARROLLO SOCIAL / COMUNIDAD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106908" y="988811"/>
              <a:ext cx="5062960" cy="12171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58"/>
                </a:lnSpc>
              </a:pPr>
              <a:r>
                <a:rPr lang="en-US" sz="2143" spc="-107">
                  <a:solidFill>
                    <a:srgbClr val="FFFFFF"/>
                  </a:solidFill>
                  <a:latin typeface="Poppins 1"/>
                </a:rPr>
                <a:t>Turismo rural.</a:t>
              </a:r>
            </a:p>
            <a:p>
              <a:pPr>
                <a:lnSpc>
                  <a:spcPts val="2358"/>
                </a:lnSpc>
              </a:pPr>
              <a:r>
                <a:rPr lang="en-US" sz="2143" spc="-107">
                  <a:solidFill>
                    <a:srgbClr val="FFFFFF"/>
                  </a:solidFill>
                  <a:latin typeface="Poppins 1"/>
                </a:rPr>
                <a:t>Recreación.</a:t>
              </a:r>
            </a:p>
            <a:p>
              <a:pPr marL="0" lvl="0" indent="0" algn="l">
                <a:lnSpc>
                  <a:spcPts val="2358"/>
                </a:lnSpc>
                <a:spcBef>
                  <a:spcPct val="0"/>
                </a:spcBef>
              </a:pPr>
              <a:r>
                <a:rPr lang="en-US" sz="2143" spc="-107">
                  <a:solidFill>
                    <a:srgbClr val="FFFFFF"/>
                  </a:solidFill>
                  <a:latin typeface="Poppins 1"/>
                </a:rPr>
                <a:t>Desarrollo de la Juventud.</a:t>
              </a:r>
            </a:p>
          </p:txBody>
        </p:sp>
        <p:sp>
          <p:nvSpPr>
            <p:cNvPr id="28" name="Freeform 28"/>
            <p:cNvSpPr/>
            <p:nvPr/>
          </p:nvSpPr>
          <p:spPr>
            <a:xfrm>
              <a:off x="169992" y="446890"/>
              <a:ext cx="454371" cy="472687"/>
            </a:xfrm>
            <a:custGeom>
              <a:avLst/>
              <a:gdLst/>
              <a:ahLst/>
              <a:cxnLst/>
              <a:rect l="l" t="t" r="r" b="b"/>
              <a:pathLst>
                <a:path w="454371" h="472687">
                  <a:moveTo>
                    <a:pt x="0" y="0"/>
                  </a:moveTo>
                  <a:lnTo>
                    <a:pt x="454370" y="0"/>
                  </a:lnTo>
                  <a:lnTo>
                    <a:pt x="454370" y="472687"/>
                  </a:lnTo>
                  <a:lnTo>
                    <a:pt x="0" y="472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9" name="Group 29"/>
          <p:cNvGrpSpPr/>
          <p:nvPr/>
        </p:nvGrpSpPr>
        <p:grpSpPr>
          <a:xfrm>
            <a:off x="5555721" y="2703273"/>
            <a:ext cx="5415341" cy="6993818"/>
            <a:chOff x="0" y="0"/>
            <a:chExt cx="7220454" cy="9325090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7220454" cy="9325090"/>
              <a:chOff x="0" y="0"/>
              <a:chExt cx="812800" cy="1049717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104971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049717">
                    <a:moveTo>
                      <a:pt x="127088" y="0"/>
                    </a:moveTo>
                    <a:lnTo>
                      <a:pt x="685712" y="0"/>
                    </a:lnTo>
                    <a:cubicBezTo>
                      <a:pt x="755901" y="0"/>
                      <a:pt x="812800" y="56899"/>
                      <a:pt x="812800" y="127088"/>
                    </a:cubicBezTo>
                    <a:lnTo>
                      <a:pt x="812800" y="922629"/>
                    </a:lnTo>
                    <a:cubicBezTo>
                      <a:pt x="812800" y="992818"/>
                      <a:pt x="755901" y="1049717"/>
                      <a:pt x="685712" y="1049717"/>
                    </a:cubicBezTo>
                    <a:lnTo>
                      <a:pt x="127088" y="1049717"/>
                    </a:lnTo>
                    <a:cubicBezTo>
                      <a:pt x="56899" y="1049717"/>
                      <a:pt x="0" y="992818"/>
                      <a:pt x="0" y="922629"/>
                    </a:cubicBezTo>
                    <a:lnTo>
                      <a:pt x="0" y="127088"/>
                    </a:lnTo>
                    <a:cubicBezTo>
                      <a:pt x="0" y="56899"/>
                      <a:pt x="56899" y="0"/>
                      <a:pt x="127088" y="0"/>
                    </a:cubicBezTo>
                    <a:close/>
                  </a:path>
                </a:pathLst>
              </a:custGeom>
              <a:solidFill>
                <a:srgbClr val="004AAD">
                  <a:alpha val="55686"/>
                </a:srgbClr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38100"/>
                <a:ext cx="812800" cy="10878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1292158" y="2745751"/>
              <a:ext cx="4118948" cy="5373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94"/>
                </a:lnSpc>
                <a:spcBef>
                  <a:spcPct val="0"/>
                </a:spcBef>
              </a:pPr>
              <a:r>
                <a:rPr lang="en-US" sz="2424" u="none" strike="noStrike">
                  <a:solidFill>
                    <a:srgbClr val="FFFFFF"/>
                  </a:solidFill>
                  <a:latin typeface="Contrail One"/>
                </a:rPr>
                <a:t>POBLACIÓN VULNERABLE.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254358" y="6499166"/>
              <a:ext cx="4118948" cy="5373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94"/>
                </a:lnSpc>
                <a:spcBef>
                  <a:spcPct val="0"/>
                </a:spcBef>
              </a:pPr>
              <a:r>
                <a:rPr lang="en-US" sz="2424" u="none" strike="noStrike">
                  <a:solidFill>
                    <a:srgbClr val="FFFFFF"/>
                  </a:solidFill>
                  <a:latin typeface="Contrail One"/>
                </a:rPr>
                <a:t>CIENCIA Y TECNOLOGÍA.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1498158" y="735083"/>
              <a:ext cx="5722296" cy="1809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03"/>
                </a:lnSpc>
              </a:pPr>
              <a:r>
                <a:rPr lang="en-US" sz="2366" spc="-118">
                  <a:solidFill>
                    <a:srgbClr val="FFFFFF"/>
                  </a:solidFill>
                  <a:latin typeface="Poppins 1"/>
                </a:rPr>
                <a:t>Empoderamiento de la mujer.</a:t>
              </a:r>
            </a:p>
            <a:p>
              <a:pPr>
                <a:lnSpc>
                  <a:spcPts val="2603"/>
                </a:lnSpc>
              </a:pPr>
              <a:r>
                <a:rPr lang="en-US" sz="2366" spc="-118">
                  <a:solidFill>
                    <a:srgbClr val="FFFFFF"/>
                  </a:solidFill>
                  <a:latin typeface="Poppins 1"/>
                </a:rPr>
                <a:t>Igualdad de Género.</a:t>
              </a:r>
            </a:p>
            <a:p>
              <a:pPr>
                <a:lnSpc>
                  <a:spcPts val="2603"/>
                </a:lnSpc>
              </a:pPr>
              <a:r>
                <a:rPr lang="en-US" sz="2366" spc="-118">
                  <a:solidFill>
                    <a:srgbClr val="FFFFFF"/>
                  </a:solidFill>
                  <a:latin typeface="Poppins 1"/>
                </a:rPr>
                <a:t>Capacitación para el trabajo.</a:t>
              </a:r>
            </a:p>
            <a:p>
              <a:pPr algn="l">
                <a:lnSpc>
                  <a:spcPts val="2603"/>
                </a:lnSpc>
              </a:pPr>
              <a:r>
                <a:rPr lang="en-US" sz="2366" spc="-118">
                  <a:solidFill>
                    <a:srgbClr val="FFFFFF"/>
                  </a:solidFill>
                  <a:latin typeface="Poppins 1"/>
                </a:rPr>
                <a:t>Educación Oficial.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1498158" y="3276918"/>
              <a:ext cx="5722296" cy="22488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03"/>
                </a:lnSpc>
              </a:pPr>
              <a:r>
                <a:rPr lang="en-US" sz="2366" spc="-118" dirty="0" err="1">
                  <a:solidFill>
                    <a:srgbClr val="FFFFFF"/>
                  </a:solidFill>
                  <a:latin typeface="Poppins 1"/>
                </a:rPr>
                <a:t>Desigualdad</a:t>
              </a:r>
              <a:r>
                <a:rPr lang="en-US" sz="2366" spc="-118" dirty="0">
                  <a:solidFill>
                    <a:srgbClr val="FFFFFF"/>
                  </a:solidFill>
                  <a:latin typeface="Poppins 1"/>
                </a:rPr>
                <a:t>.</a:t>
              </a:r>
            </a:p>
            <a:p>
              <a:pPr>
                <a:lnSpc>
                  <a:spcPts val="2603"/>
                </a:lnSpc>
              </a:pPr>
              <a:r>
                <a:rPr lang="en-US" sz="2366" spc="-118" dirty="0">
                  <a:solidFill>
                    <a:srgbClr val="FFFFFF"/>
                  </a:solidFill>
                  <a:latin typeface="Poppins 1"/>
                </a:rPr>
                <a:t>Casas </a:t>
              </a:r>
              <a:r>
                <a:rPr lang="en-US" sz="2366" spc="-118" dirty="0" err="1">
                  <a:solidFill>
                    <a:srgbClr val="FFFFFF"/>
                  </a:solidFill>
                  <a:latin typeface="Poppins 1"/>
                </a:rPr>
                <a:t>Hogar</a:t>
              </a:r>
              <a:r>
                <a:rPr lang="en-US" sz="2366" spc="-118" dirty="0">
                  <a:solidFill>
                    <a:srgbClr val="FFFFFF"/>
                  </a:solidFill>
                  <a:latin typeface="Poppins 1"/>
                </a:rPr>
                <a:t>.</a:t>
              </a:r>
            </a:p>
            <a:p>
              <a:pPr>
                <a:lnSpc>
                  <a:spcPts val="2603"/>
                </a:lnSpc>
              </a:pPr>
              <a:r>
                <a:rPr lang="en-US" sz="2366" spc="-118" dirty="0">
                  <a:solidFill>
                    <a:srgbClr val="FFFFFF"/>
                  </a:solidFill>
                  <a:latin typeface="Poppins 1"/>
                </a:rPr>
                <a:t>Vivienda y </a:t>
              </a:r>
              <a:r>
                <a:rPr lang="en-US" sz="2366" spc="-118" dirty="0" err="1">
                  <a:solidFill>
                    <a:srgbClr val="FFFFFF"/>
                  </a:solidFill>
                  <a:latin typeface="Poppins 1"/>
                </a:rPr>
                <a:t>Asilo</a:t>
              </a:r>
              <a:r>
                <a:rPr lang="en-US" sz="2366" spc="-118" dirty="0">
                  <a:solidFill>
                    <a:srgbClr val="FFFFFF"/>
                  </a:solidFill>
                  <a:latin typeface="Poppins 1"/>
                </a:rPr>
                <a:t>.</a:t>
              </a:r>
            </a:p>
            <a:p>
              <a:pPr>
                <a:lnSpc>
                  <a:spcPts val="2603"/>
                </a:lnSpc>
              </a:pPr>
              <a:r>
                <a:rPr lang="en-US" sz="2366" spc="-118" dirty="0" err="1">
                  <a:solidFill>
                    <a:srgbClr val="FFFFFF"/>
                  </a:solidFill>
                  <a:latin typeface="Poppins 1"/>
                </a:rPr>
                <a:t>Servicios</a:t>
              </a:r>
              <a:r>
                <a:rPr lang="en-US" sz="2366" spc="-118" dirty="0">
                  <a:solidFill>
                    <a:srgbClr val="FFFFFF"/>
                  </a:solidFill>
                  <a:latin typeface="Poppins 1"/>
                </a:rPr>
                <a:t> </a:t>
              </a:r>
              <a:r>
                <a:rPr lang="en-US" sz="2366" spc="-118" dirty="0" err="1">
                  <a:solidFill>
                    <a:srgbClr val="FFFFFF"/>
                  </a:solidFill>
                  <a:latin typeface="Poppins 1"/>
                </a:rPr>
                <a:t>humanitarios</a:t>
              </a:r>
              <a:r>
                <a:rPr lang="en-US" sz="2366" spc="-118" dirty="0">
                  <a:solidFill>
                    <a:srgbClr val="FFFFFF"/>
                  </a:solidFill>
                  <a:latin typeface="Poppins 1"/>
                </a:rPr>
                <a:t>.</a:t>
              </a:r>
            </a:p>
            <a:p>
              <a:pPr marL="0" lvl="0" indent="0" algn="l">
                <a:lnSpc>
                  <a:spcPts val="2603"/>
                </a:lnSpc>
                <a:spcBef>
                  <a:spcPct val="0"/>
                </a:spcBef>
              </a:pPr>
              <a:r>
                <a:rPr lang="en-US" sz="2366" spc="-118" dirty="0" err="1">
                  <a:solidFill>
                    <a:srgbClr val="FFFFFF"/>
                  </a:solidFill>
                  <a:latin typeface="Poppins 1"/>
                </a:rPr>
                <a:t>Filantropía</a:t>
              </a:r>
              <a:r>
                <a:rPr lang="en-US" sz="2366" spc="-118" dirty="0">
                  <a:solidFill>
                    <a:srgbClr val="FFFFFF"/>
                  </a:solidFill>
                  <a:latin typeface="Poppins 1"/>
                </a:rPr>
                <a:t> / </a:t>
              </a:r>
              <a:r>
                <a:rPr lang="en-US" sz="2366" spc="-118" dirty="0" err="1">
                  <a:solidFill>
                    <a:srgbClr val="FFFFFF"/>
                  </a:solidFill>
                  <a:latin typeface="Poppins 1"/>
                </a:rPr>
                <a:t>Voluntariado</a:t>
              </a:r>
              <a:r>
                <a:rPr lang="en-US" sz="2366" spc="-118" dirty="0">
                  <a:solidFill>
                    <a:srgbClr val="FFFFFF"/>
                  </a:solidFill>
                  <a:latin typeface="Poppins 1"/>
                </a:rPr>
                <a:t>.</a:t>
              </a:r>
            </a:p>
          </p:txBody>
        </p:sp>
        <p:sp>
          <p:nvSpPr>
            <p:cNvPr id="37" name="Freeform 37"/>
            <p:cNvSpPr/>
            <p:nvPr/>
          </p:nvSpPr>
          <p:spPr>
            <a:xfrm>
              <a:off x="511302" y="2764606"/>
              <a:ext cx="501616" cy="521837"/>
            </a:xfrm>
            <a:custGeom>
              <a:avLst/>
              <a:gdLst/>
              <a:ahLst/>
              <a:cxnLst/>
              <a:rect l="l" t="t" r="r" b="b"/>
              <a:pathLst>
                <a:path w="501616" h="521837">
                  <a:moveTo>
                    <a:pt x="0" y="0"/>
                  </a:moveTo>
                  <a:lnTo>
                    <a:pt x="501616" y="0"/>
                  </a:lnTo>
                  <a:lnTo>
                    <a:pt x="501616" y="521837"/>
                  </a:lnTo>
                  <a:lnTo>
                    <a:pt x="0" y="5218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>
              <a:off x="522469" y="6458096"/>
              <a:ext cx="501616" cy="521837"/>
            </a:xfrm>
            <a:custGeom>
              <a:avLst/>
              <a:gdLst/>
              <a:ahLst/>
              <a:cxnLst/>
              <a:rect l="l" t="t" r="r" b="b"/>
              <a:pathLst>
                <a:path w="501616" h="521837">
                  <a:moveTo>
                    <a:pt x="0" y="0"/>
                  </a:moveTo>
                  <a:lnTo>
                    <a:pt x="501616" y="0"/>
                  </a:lnTo>
                  <a:lnTo>
                    <a:pt x="501616" y="521838"/>
                  </a:lnTo>
                  <a:lnTo>
                    <a:pt x="0" y="5218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9" name="TextBox 39"/>
            <p:cNvSpPr txBox="1"/>
            <p:nvPr/>
          </p:nvSpPr>
          <p:spPr>
            <a:xfrm>
              <a:off x="1254358" y="181624"/>
              <a:ext cx="4118948" cy="5373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94"/>
                </a:lnSpc>
                <a:spcBef>
                  <a:spcPct val="0"/>
                </a:spcBef>
              </a:pPr>
              <a:r>
                <a:rPr lang="en-US" sz="2424" u="none" strike="noStrike">
                  <a:solidFill>
                    <a:srgbClr val="FFFFFF"/>
                  </a:solidFill>
                  <a:latin typeface="Contrail One"/>
                </a:rPr>
                <a:t>EDUCACIÓN.</a:t>
              </a:r>
            </a:p>
          </p:txBody>
        </p:sp>
        <p:sp>
          <p:nvSpPr>
            <p:cNvPr id="40" name="Freeform 40"/>
            <p:cNvSpPr/>
            <p:nvPr/>
          </p:nvSpPr>
          <p:spPr>
            <a:xfrm>
              <a:off x="522469" y="171709"/>
              <a:ext cx="501616" cy="521837"/>
            </a:xfrm>
            <a:custGeom>
              <a:avLst/>
              <a:gdLst/>
              <a:ahLst/>
              <a:cxnLst/>
              <a:rect l="l" t="t" r="r" b="b"/>
              <a:pathLst>
                <a:path w="501616" h="521837">
                  <a:moveTo>
                    <a:pt x="0" y="0"/>
                  </a:moveTo>
                  <a:lnTo>
                    <a:pt x="501616" y="0"/>
                  </a:lnTo>
                  <a:lnTo>
                    <a:pt x="501616" y="521837"/>
                  </a:lnTo>
                  <a:lnTo>
                    <a:pt x="0" y="5218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TextBox 41"/>
            <p:cNvSpPr txBox="1"/>
            <p:nvPr/>
          </p:nvSpPr>
          <p:spPr>
            <a:xfrm>
              <a:off x="1292158" y="5784893"/>
              <a:ext cx="4118948" cy="5373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94"/>
                </a:lnSpc>
                <a:spcBef>
                  <a:spcPct val="0"/>
                </a:spcBef>
              </a:pPr>
              <a:r>
                <a:rPr lang="en-US" sz="2424" u="none" strike="noStrike">
                  <a:solidFill>
                    <a:srgbClr val="FFFFFF"/>
                  </a:solidFill>
                  <a:latin typeface="Contrail One"/>
                </a:rPr>
                <a:t>ARTES Y HUMANIDADES.</a:t>
              </a:r>
            </a:p>
          </p:txBody>
        </p:sp>
        <p:sp>
          <p:nvSpPr>
            <p:cNvPr id="42" name="Freeform 42"/>
            <p:cNvSpPr/>
            <p:nvPr/>
          </p:nvSpPr>
          <p:spPr>
            <a:xfrm>
              <a:off x="522469" y="5716423"/>
              <a:ext cx="501616" cy="521837"/>
            </a:xfrm>
            <a:custGeom>
              <a:avLst/>
              <a:gdLst/>
              <a:ahLst/>
              <a:cxnLst/>
              <a:rect l="l" t="t" r="r" b="b"/>
              <a:pathLst>
                <a:path w="501616" h="521837">
                  <a:moveTo>
                    <a:pt x="0" y="0"/>
                  </a:moveTo>
                  <a:lnTo>
                    <a:pt x="501616" y="0"/>
                  </a:lnTo>
                  <a:lnTo>
                    <a:pt x="501616" y="521838"/>
                  </a:lnTo>
                  <a:lnTo>
                    <a:pt x="0" y="5218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3" name="TextBox 43"/>
            <p:cNvSpPr txBox="1"/>
            <p:nvPr/>
          </p:nvSpPr>
          <p:spPr>
            <a:xfrm>
              <a:off x="1280990" y="7213440"/>
              <a:ext cx="4118948" cy="5373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94"/>
                </a:lnSpc>
                <a:spcBef>
                  <a:spcPct val="0"/>
                </a:spcBef>
              </a:pPr>
              <a:r>
                <a:rPr lang="en-US" sz="2424" u="none" strike="noStrike">
                  <a:solidFill>
                    <a:srgbClr val="FFFFFF"/>
                  </a:solidFill>
                  <a:latin typeface="Contrail One"/>
                </a:rPr>
                <a:t>ANIMALES / FAUNA.</a:t>
              </a:r>
            </a:p>
          </p:txBody>
        </p:sp>
        <p:sp>
          <p:nvSpPr>
            <p:cNvPr id="44" name="Freeform 44"/>
            <p:cNvSpPr/>
            <p:nvPr/>
          </p:nvSpPr>
          <p:spPr>
            <a:xfrm>
              <a:off x="511302" y="7172370"/>
              <a:ext cx="501616" cy="521837"/>
            </a:xfrm>
            <a:custGeom>
              <a:avLst/>
              <a:gdLst/>
              <a:ahLst/>
              <a:cxnLst/>
              <a:rect l="l" t="t" r="r" b="b"/>
              <a:pathLst>
                <a:path w="501616" h="521837">
                  <a:moveTo>
                    <a:pt x="0" y="0"/>
                  </a:moveTo>
                  <a:lnTo>
                    <a:pt x="501616" y="0"/>
                  </a:lnTo>
                  <a:lnTo>
                    <a:pt x="501616" y="521837"/>
                  </a:lnTo>
                  <a:lnTo>
                    <a:pt x="0" y="5218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5" name="TextBox 45"/>
            <p:cNvSpPr txBox="1"/>
            <p:nvPr/>
          </p:nvSpPr>
          <p:spPr>
            <a:xfrm>
              <a:off x="1292158" y="7869649"/>
              <a:ext cx="4118948" cy="5373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94"/>
                </a:lnSpc>
                <a:spcBef>
                  <a:spcPct val="0"/>
                </a:spcBef>
              </a:pPr>
              <a:r>
                <a:rPr lang="en-US" sz="2424" u="none" strike="noStrike">
                  <a:solidFill>
                    <a:srgbClr val="FFFFFF"/>
                  </a:solidFill>
                  <a:latin typeface="Contrail One"/>
                </a:rPr>
                <a:t>RELIGIÓN</a:t>
              </a:r>
            </a:p>
          </p:txBody>
        </p:sp>
        <p:sp>
          <p:nvSpPr>
            <p:cNvPr id="46" name="Freeform 46"/>
            <p:cNvSpPr/>
            <p:nvPr/>
          </p:nvSpPr>
          <p:spPr>
            <a:xfrm>
              <a:off x="522469" y="7828580"/>
              <a:ext cx="501616" cy="521837"/>
            </a:xfrm>
            <a:custGeom>
              <a:avLst/>
              <a:gdLst/>
              <a:ahLst/>
              <a:cxnLst/>
              <a:rect l="l" t="t" r="r" b="b"/>
              <a:pathLst>
                <a:path w="501616" h="521837">
                  <a:moveTo>
                    <a:pt x="0" y="0"/>
                  </a:moveTo>
                  <a:lnTo>
                    <a:pt x="501616" y="0"/>
                  </a:lnTo>
                  <a:lnTo>
                    <a:pt x="501616" y="521837"/>
                  </a:lnTo>
                  <a:lnTo>
                    <a:pt x="0" y="5218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7" name="TextBox 47"/>
            <p:cNvSpPr txBox="1"/>
            <p:nvPr/>
          </p:nvSpPr>
          <p:spPr>
            <a:xfrm>
              <a:off x="1292158" y="8569706"/>
              <a:ext cx="4118948" cy="5373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94"/>
                </a:lnSpc>
                <a:spcBef>
                  <a:spcPct val="0"/>
                </a:spcBef>
              </a:pPr>
              <a:r>
                <a:rPr lang="en-US" sz="2424" u="none" strike="noStrike">
                  <a:solidFill>
                    <a:srgbClr val="FFFFFF"/>
                  </a:solidFill>
                  <a:latin typeface="Contrail One"/>
                </a:rPr>
                <a:t>SEGURIDAD / DESASTRES.</a:t>
              </a:r>
            </a:p>
          </p:txBody>
        </p:sp>
        <p:sp>
          <p:nvSpPr>
            <p:cNvPr id="48" name="Freeform 48"/>
            <p:cNvSpPr/>
            <p:nvPr/>
          </p:nvSpPr>
          <p:spPr>
            <a:xfrm>
              <a:off x="522469" y="8528637"/>
              <a:ext cx="501616" cy="521837"/>
            </a:xfrm>
            <a:custGeom>
              <a:avLst/>
              <a:gdLst/>
              <a:ahLst/>
              <a:cxnLst/>
              <a:rect l="l" t="t" r="r" b="b"/>
              <a:pathLst>
                <a:path w="501616" h="521837">
                  <a:moveTo>
                    <a:pt x="0" y="0"/>
                  </a:moveTo>
                  <a:lnTo>
                    <a:pt x="501616" y="0"/>
                  </a:lnTo>
                  <a:lnTo>
                    <a:pt x="501616" y="521837"/>
                  </a:lnTo>
                  <a:lnTo>
                    <a:pt x="0" y="5218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49" name="Group 49"/>
          <p:cNvGrpSpPr/>
          <p:nvPr/>
        </p:nvGrpSpPr>
        <p:grpSpPr>
          <a:xfrm>
            <a:off x="12757355" y="1028700"/>
            <a:ext cx="4747237" cy="1674573"/>
            <a:chOff x="0" y="0"/>
            <a:chExt cx="1250301" cy="44104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1250301" cy="441040"/>
            </a:xfrm>
            <a:custGeom>
              <a:avLst/>
              <a:gdLst/>
              <a:ahLst/>
              <a:cxnLst/>
              <a:rect l="l" t="t" r="r" b="b"/>
              <a:pathLst>
                <a:path w="1250301" h="441040">
                  <a:moveTo>
                    <a:pt x="83172" y="0"/>
                  </a:moveTo>
                  <a:lnTo>
                    <a:pt x="1167129" y="0"/>
                  </a:lnTo>
                  <a:cubicBezTo>
                    <a:pt x="1213064" y="0"/>
                    <a:pt x="1250301" y="37237"/>
                    <a:pt x="1250301" y="83172"/>
                  </a:cubicBezTo>
                  <a:lnTo>
                    <a:pt x="1250301" y="357868"/>
                  </a:lnTo>
                  <a:cubicBezTo>
                    <a:pt x="1250301" y="403802"/>
                    <a:pt x="1213064" y="441040"/>
                    <a:pt x="1167129" y="441040"/>
                  </a:cubicBezTo>
                  <a:lnTo>
                    <a:pt x="83172" y="441040"/>
                  </a:lnTo>
                  <a:cubicBezTo>
                    <a:pt x="37237" y="441040"/>
                    <a:pt x="0" y="403802"/>
                    <a:pt x="0" y="357868"/>
                  </a:cubicBezTo>
                  <a:lnTo>
                    <a:pt x="0" y="83172"/>
                  </a:lnTo>
                  <a:cubicBezTo>
                    <a:pt x="0" y="37237"/>
                    <a:pt x="37237" y="0"/>
                    <a:pt x="83172" y="0"/>
                  </a:cubicBezTo>
                  <a:close/>
                </a:path>
              </a:pathLst>
            </a:custGeom>
            <a:solidFill>
              <a:srgbClr val="FFFFFF">
                <a:alpha val="61961"/>
              </a:srgbClr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0" y="0"/>
              <a:ext cx="1250301" cy="4410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8"/>
                </a:lnSpc>
              </a:pPr>
              <a:endParaRPr/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1028700" y="1009650"/>
            <a:ext cx="7801314" cy="626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19"/>
              </a:lnSpc>
            </a:pPr>
            <a:r>
              <a:rPr lang="en-US" sz="3999" spc="-119">
                <a:solidFill>
                  <a:srgbClr val="000000"/>
                </a:solidFill>
                <a:latin typeface="Poppins 1 Bold"/>
              </a:rPr>
              <a:t>Sectores que Reciben Fondos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4929357" y="1588091"/>
            <a:ext cx="4667094" cy="626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19"/>
              </a:lnSpc>
            </a:pPr>
            <a:r>
              <a:rPr lang="en-US" sz="3999" spc="-119">
                <a:solidFill>
                  <a:srgbClr val="000000"/>
                </a:solidFill>
                <a:latin typeface="Poppins 1 Bold"/>
              </a:rPr>
              <a:t>en Latinoamérica.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3057116" y="1264629"/>
            <a:ext cx="4202184" cy="1244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2"/>
              </a:lnSpc>
              <a:spcBef>
                <a:spcPct val="0"/>
              </a:spcBef>
            </a:pPr>
            <a:r>
              <a:rPr lang="en-US" sz="2380">
                <a:solidFill>
                  <a:srgbClr val="004AAD"/>
                </a:solidFill>
                <a:latin typeface="Contrail One"/>
              </a:rPr>
              <a:t>Y TODO PROYECTO  ALINEADO A LOS OBJETIVOS DE DESARROLLO SOSTENIBLE DE LA AGENDA 2030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48805" y="9258300"/>
            <a:ext cx="4185210" cy="2172476"/>
            <a:chOff x="0" y="0"/>
            <a:chExt cx="1345639" cy="698500"/>
          </a:xfrm>
        </p:grpSpPr>
        <p:sp>
          <p:nvSpPr>
            <p:cNvPr id="3" name="Freeform 3"/>
            <p:cNvSpPr/>
            <p:nvPr/>
          </p:nvSpPr>
          <p:spPr>
            <a:xfrm>
              <a:off x="3907" y="0"/>
              <a:ext cx="1337825" cy="698500"/>
            </a:xfrm>
            <a:custGeom>
              <a:avLst/>
              <a:gdLst/>
              <a:ahLst/>
              <a:cxnLst/>
              <a:rect l="l" t="t" r="r" b="b"/>
              <a:pathLst>
                <a:path w="1337825" h="698500">
                  <a:moveTo>
                    <a:pt x="1331500" y="366838"/>
                  </a:moveTo>
                  <a:lnTo>
                    <a:pt x="1148765" y="680912"/>
                  </a:lnTo>
                  <a:cubicBezTo>
                    <a:pt x="1142430" y="691801"/>
                    <a:pt x="1130782" y="698500"/>
                    <a:pt x="1118184" y="698500"/>
                  </a:cubicBezTo>
                  <a:lnTo>
                    <a:pt x="219641" y="698500"/>
                  </a:lnTo>
                  <a:cubicBezTo>
                    <a:pt x="207043" y="698500"/>
                    <a:pt x="195396" y="691801"/>
                    <a:pt x="189060" y="680912"/>
                  </a:cubicBezTo>
                  <a:lnTo>
                    <a:pt x="6326" y="366838"/>
                  </a:lnTo>
                  <a:cubicBezTo>
                    <a:pt x="0" y="355966"/>
                    <a:pt x="0" y="342534"/>
                    <a:pt x="6326" y="331662"/>
                  </a:cubicBezTo>
                  <a:lnTo>
                    <a:pt x="189060" y="17588"/>
                  </a:lnTo>
                  <a:cubicBezTo>
                    <a:pt x="195396" y="6699"/>
                    <a:pt x="207043" y="0"/>
                    <a:pt x="219641" y="0"/>
                  </a:cubicBezTo>
                  <a:lnTo>
                    <a:pt x="1118184" y="0"/>
                  </a:lnTo>
                  <a:cubicBezTo>
                    <a:pt x="1130782" y="0"/>
                    <a:pt x="1142430" y="6699"/>
                    <a:pt x="1148765" y="17588"/>
                  </a:cubicBezTo>
                  <a:lnTo>
                    <a:pt x="1331500" y="331662"/>
                  </a:lnTo>
                  <a:cubicBezTo>
                    <a:pt x="1337825" y="342534"/>
                    <a:pt x="1337825" y="355966"/>
                    <a:pt x="1331500" y="366838"/>
                  </a:cubicBezTo>
                  <a:close/>
                </a:path>
              </a:pathLst>
            </a:custGeom>
            <a:solidFill>
              <a:srgbClr val="00AD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19050"/>
              <a:ext cx="1117039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234417" y="-1711588"/>
            <a:ext cx="4185210" cy="2172476"/>
            <a:chOff x="0" y="0"/>
            <a:chExt cx="1345639" cy="698500"/>
          </a:xfrm>
        </p:grpSpPr>
        <p:sp>
          <p:nvSpPr>
            <p:cNvPr id="6" name="Freeform 6"/>
            <p:cNvSpPr/>
            <p:nvPr/>
          </p:nvSpPr>
          <p:spPr>
            <a:xfrm>
              <a:off x="3907" y="0"/>
              <a:ext cx="1337825" cy="698500"/>
            </a:xfrm>
            <a:custGeom>
              <a:avLst/>
              <a:gdLst/>
              <a:ahLst/>
              <a:cxnLst/>
              <a:rect l="l" t="t" r="r" b="b"/>
              <a:pathLst>
                <a:path w="1337825" h="698500">
                  <a:moveTo>
                    <a:pt x="1331500" y="366838"/>
                  </a:moveTo>
                  <a:lnTo>
                    <a:pt x="1148765" y="680912"/>
                  </a:lnTo>
                  <a:cubicBezTo>
                    <a:pt x="1142430" y="691801"/>
                    <a:pt x="1130782" y="698500"/>
                    <a:pt x="1118184" y="698500"/>
                  </a:cubicBezTo>
                  <a:lnTo>
                    <a:pt x="219641" y="698500"/>
                  </a:lnTo>
                  <a:cubicBezTo>
                    <a:pt x="207043" y="698500"/>
                    <a:pt x="195396" y="691801"/>
                    <a:pt x="189060" y="680912"/>
                  </a:cubicBezTo>
                  <a:lnTo>
                    <a:pt x="6326" y="366838"/>
                  </a:lnTo>
                  <a:cubicBezTo>
                    <a:pt x="0" y="355966"/>
                    <a:pt x="0" y="342534"/>
                    <a:pt x="6326" y="331662"/>
                  </a:cubicBezTo>
                  <a:lnTo>
                    <a:pt x="189060" y="17588"/>
                  </a:lnTo>
                  <a:cubicBezTo>
                    <a:pt x="195396" y="6699"/>
                    <a:pt x="207043" y="0"/>
                    <a:pt x="219641" y="0"/>
                  </a:cubicBezTo>
                  <a:lnTo>
                    <a:pt x="1118184" y="0"/>
                  </a:lnTo>
                  <a:cubicBezTo>
                    <a:pt x="1130782" y="0"/>
                    <a:pt x="1142430" y="6699"/>
                    <a:pt x="1148765" y="17588"/>
                  </a:cubicBezTo>
                  <a:lnTo>
                    <a:pt x="1331500" y="331662"/>
                  </a:lnTo>
                  <a:cubicBezTo>
                    <a:pt x="1337825" y="342534"/>
                    <a:pt x="1337825" y="355966"/>
                    <a:pt x="1331500" y="366838"/>
                  </a:cubicBezTo>
                  <a:close/>
                </a:path>
              </a:pathLst>
            </a:custGeom>
            <a:solidFill>
              <a:srgbClr val="00ADE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14300" y="19050"/>
              <a:ext cx="1117039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016746" y="9777990"/>
            <a:ext cx="5306302" cy="1494660"/>
            <a:chOff x="0" y="0"/>
            <a:chExt cx="2479796" cy="698500"/>
          </a:xfrm>
        </p:grpSpPr>
        <p:sp>
          <p:nvSpPr>
            <p:cNvPr id="9" name="Freeform 9"/>
            <p:cNvSpPr/>
            <p:nvPr/>
          </p:nvSpPr>
          <p:spPr>
            <a:xfrm>
              <a:off x="3082" y="0"/>
              <a:ext cx="2473632" cy="698500"/>
            </a:xfrm>
            <a:custGeom>
              <a:avLst/>
              <a:gdLst/>
              <a:ahLst/>
              <a:cxnLst/>
              <a:rect l="l" t="t" r="r" b="b"/>
              <a:pathLst>
                <a:path w="2473632" h="698500">
                  <a:moveTo>
                    <a:pt x="2468643" y="363122"/>
                  </a:moveTo>
                  <a:lnTo>
                    <a:pt x="2281585" y="684628"/>
                  </a:lnTo>
                  <a:cubicBezTo>
                    <a:pt x="2276588" y="693216"/>
                    <a:pt x="2267401" y="698500"/>
                    <a:pt x="2257465" y="698500"/>
                  </a:cubicBezTo>
                  <a:lnTo>
                    <a:pt x="216167" y="698500"/>
                  </a:lnTo>
                  <a:cubicBezTo>
                    <a:pt x="206231" y="698500"/>
                    <a:pt x="197044" y="693216"/>
                    <a:pt x="192047" y="684628"/>
                  </a:cubicBezTo>
                  <a:lnTo>
                    <a:pt x="4989" y="363122"/>
                  </a:lnTo>
                  <a:cubicBezTo>
                    <a:pt x="0" y="354547"/>
                    <a:pt x="0" y="343953"/>
                    <a:pt x="4989" y="335378"/>
                  </a:cubicBezTo>
                  <a:lnTo>
                    <a:pt x="192047" y="13872"/>
                  </a:lnTo>
                  <a:cubicBezTo>
                    <a:pt x="197044" y="5284"/>
                    <a:pt x="206231" y="0"/>
                    <a:pt x="216167" y="0"/>
                  </a:cubicBezTo>
                  <a:lnTo>
                    <a:pt x="2257465" y="0"/>
                  </a:lnTo>
                  <a:cubicBezTo>
                    <a:pt x="2267401" y="0"/>
                    <a:pt x="2276588" y="5284"/>
                    <a:pt x="2281585" y="13872"/>
                  </a:cubicBezTo>
                  <a:lnTo>
                    <a:pt x="2468643" y="335378"/>
                  </a:lnTo>
                  <a:cubicBezTo>
                    <a:pt x="2473632" y="343953"/>
                    <a:pt x="2473632" y="354547"/>
                    <a:pt x="2468643" y="363122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14300" y="19050"/>
              <a:ext cx="2251196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327022" y="-286442"/>
            <a:ext cx="2511232" cy="1494660"/>
            <a:chOff x="0" y="0"/>
            <a:chExt cx="1173575" cy="698500"/>
          </a:xfrm>
        </p:grpSpPr>
        <p:sp>
          <p:nvSpPr>
            <p:cNvPr id="12" name="Freeform 12"/>
            <p:cNvSpPr/>
            <p:nvPr/>
          </p:nvSpPr>
          <p:spPr>
            <a:xfrm>
              <a:off x="6512" y="0"/>
              <a:ext cx="1160551" cy="698500"/>
            </a:xfrm>
            <a:custGeom>
              <a:avLst/>
              <a:gdLst/>
              <a:ahLst/>
              <a:cxnLst/>
              <a:rect l="l" t="t" r="r" b="b"/>
              <a:pathLst>
                <a:path w="1160551" h="698500">
                  <a:moveTo>
                    <a:pt x="1150009" y="378562"/>
                  </a:moveTo>
                  <a:lnTo>
                    <a:pt x="980917" y="669188"/>
                  </a:lnTo>
                  <a:cubicBezTo>
                    <a:pt x="970358" y="687336"/>
                    <a:pt x="950947" y="698500"/>
                    <a:pt x="929951" y="698500"/>
                  </a:cubicBezTo>
                  <a:lnTo>
                    <a:pt x="230600" y="698500"/>
                  </a:lnTo>
                  <a:cubicBezTo>
                    <a:pt x="209604" y="698500"/>
                    <a:pt x="190192" y="687336"/>
                    <a:pt x="179634" y="669188"/>
                  </a:cubicBezTo>
                  <a:lnTo>
                    <a:pt x="10542" y="378562"/>
                  </a:lnTo>
                  <a:cubicBezTo>
                    <a:pt x="0" y="360442"/>
                    <a:pt x="0" y="338058"/>
                    <a:pt x="10542" y="319938"/>
                  </a:cubicBezTo>
                  <a:lnTo>
                    <a:pt x="179634" y="29312"/>
                  </a:lnTo>
                  <a:cubicBezTo>
                    <a:pt x="190192" y="11164"/>
                    <a:pt x="209604" y="0"/>
                    <a:pt x="230600" y="0"/>
                  </a:cubicBezTo>
                  <a:lnTo>
                    <a:pt x="929951" y="0"/>
                  </a:lnTo>
                  <a:cubicBezTo>
                    <a:pt x="950947" y="0"/>
                    <a:pt x="970358" y="11164"/>
                    <a:pt x="980917" y="29312"/>
                  </a:cubicBezTo>
                  <a:lnTo>
                    <a:pt x="1150009" y="319938"/>
                  </a:lnTo>
                  <a:cubicBezTo>
                    <a:pt x="1160551" y="338058"/>
                    <a:pt x="1160551" y="360442"/>
                    <a:pt x="1150009" y="378562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14300" y="19050"/>
              <a:ext cx="944975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616218"/>
            <a:ext cx="5461235" cy="729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51"/>
              </a:lnSpc>
            </a:pPr>
            <a:r>
              <a:rPr lang="en-US" sz="4036">
                <a:solidFill>
                  <a:srgbClr val="000B5D"/>
                </a:solidFill>
                <a:latin typeface="Poppins 1"/>
              </a:rPr>
              <a:t>EN TU PROYECTO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1174289"/>
            <a:ext cx="9667527" cy="1094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77"/>
              </a:lnSpc>
            </a:pPr>
            <a:r>
              <a:rPr lang="en-US" sz="6055">
                <a:solidFill>
                  <a:srgbClr val="000B5D"/>
                </a:solidFill>
                <a:latin typeface="Poppins 1 Semi-Bold"/>
              </a:rPr>
              <a:t>QUÉ SE PUEDE INCLUIR?</a:t>
            </a:r>
          </a:p>
        </p:txBody>
      </p:sp>
      <p:grpSp>
        <p:nvGrpSpPr>
          <p:cNvPr id="59" name="Grupo 58">
            <a:extLst>
              <a:ext uri="{FF2B5EF4-FFF2-40B4-BE49-F238E27FC236}">
                <a16:creationId xmlns:a16="http://schemas.microsoft.com/office/drawing/2014/main" id="{9DDA8C4C-3575-497D-A77E-808955C7DE07}"/>
              </a:ext>
            </a:extLst>
          </p:cNvPr>
          <p:cNvGrpSpPr/>
          <p:nvPr/>
        </p:nvGrpSpPr>
        <p:grpSpPr>
          <a:xfrm>
            <a:off x="5143359" y="2748309"/>
            <a:ext cx="4057650" cy="6382196"/>
            <a:chOff x="5143359" y="2748309"/>
            <a:chExt cx="4057650" cy="6382196"/>
          </a:xfrm>
        </p:grpSpPr>
        <p:grpSp>
          <p:nvGrpSpPr>
            <p:cNvPr id="20" name="Group 20"/>
            <p:cNvGrpSpPr/>
            <p:nvPr/>
          </p:nvGrpSpPr>
          <p:grpSpPr>
            <a:xfrm>
              <a:off x="5305325" y="2748309"/>
              <a:ext cx="3619701" cy="3110680"/>
              <a:chOff x="0" y="0"/>
              <a:chExt cx="812800" cy="6985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4518" y="0"/>
                <a:ext cx="803764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03764" h="698500">
                    <a:moveTo>
                      <a:pt x="796450" y="369586"/>
                    </a:moveTo>
                    <a:lnTo>
                      <a:pt x="616914" y="678164"/>
                    </a:lnTo>
                    <a:cubicBezTo>
                      <a:pt x="609588" y="690755"/>
                      <a:pt x="596121" y="698500"/>
                      <a:pt x="581555" y="698500"/>
                    </a:cubicBezTo>
                    <a:lnTo>
                      <a:pt x="222209" y="698500"/>
                    </a:lnTo>
                    <a:cubicBezTo>
                      <a:pt x="207643" y="698500"/>
                      <a:pt x="194176" y="690755"/>
                      <a:pt x="186850" y="678164"/>
                    </a:cubicBezTo>
                    <a:lnTo>
                      <a:pt x="7314" y="369586"/>
                    </a:lnTo>
                    <a:cubicBezTo>
                      <a:pt x="0" y="357015"/>
                      <a:pt x="0" y="341485"/>
                      <a:pt x="7314" y="328914"/>
                    </a:cubicBezTo>
                    <a:lnTo>
                      <a:pt x="186850" y="20336"/>
                    </a:lnTo>
                    <a:cubicBezTo>
                      <a:pt x="194176" y="7745"/>
                      <a:pt x="207643" y="0"/>
                      <a:pt x="222209" y="0"/>
                    </a:cubicBezTo>
                    <a:lnTo>
                      <a:pt x="581555" y="0"/>
                    </a:lnTo>
                    <a:cubicBezTo>
                      <a:pt x="596121" y="0"/>
                      <a:pt x="609588" y="7745"/>
                      <a:pt x="616914" y="20336"/>
                    </a:cubicBezTo>
                    <a:lnTo>
                      <a:pt x="796450" y="328914"/>
                    </a:lnTo>
                    <a:cubicBezTo>
                      <a:pt x="803764" y="341485"/>
                      <a:pt x="803764" y="357015"/>
                      <a:pt x="796450" y="369586"/>
                    </a:cubicBezTo>
                    <a:close/>
                  </a:path>
                </a:pathLst>
              </a:custGeom>
              <a:solidFill>
                <a:srgbClr val="000B5D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114300" y="28575"/>
                <a:ext cx="5842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5403461" y="2832645"/>
              <a:ext cx="3423427" cy="2942007"/>
              <a:chOff x="0" y="0"/>
              <a:chExt cx="812800" cy="6985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4777" y="0"/>
                <a:ext cx="803246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03246" h="698500">
                    <a:moveTo>
                      <a:pt x="795513" y="370752"/>
                    </a:moveTo>
                    <a:lnTo>
                      <a:pt x="617333" y="676999"/>
                    </a:lnTo>
                    <a:cubicBezTo>
                      <a:pt x="609588" y="690311"/>
                      <a:pt x="595348" y="698500"/>
                      <a:pt x="579947" y="698500"/>
                    </a:cubicBezTo>
                    <a:lnTo>
                      <a:pt x="223299" y="698500"/>
                    </a:lnTo>
                    <a:cubicBezTo>
                      <a:pt x="207898" y="698500"/>
                      <a:pt x="193658" y="690311"/>
                      <a:pt x="185913" y="676999"/>
                    </a:cubicBezTo>
                    <a:lnTo>
                      <a:pt x="7733" y="370752"/>
                    </a:lnTo>
                    <a:cubicBezTo>
                      <a:pt x="0" y="357460"/>
                      <a:pt x="0" y="341040"/>
                      <a:pt x="7733" y="327748"/>
                    </a:cubicBezTo>
                    <a:lnTo>
                      <a:pt x="185913" y="21502"/>
                    </a:lnTo>
                    <a:cubicBezTo>
                      <a:pt x="193658" y="8189"/>
                      <a:pt x="207898" y="0"/>
                      <a:pt x="223299" y="0"/>
                    </a:cubicBezTo>
                    <a:lnTo>
                      <a:pt x="579947" y="0"/>
                    </a:lnTo>
                    <a:cubicBezTo>
                      <a:pt x="595348" y="0"/>
                      <a:pt x="609588" y="8189"/>
                      <a:pt x="617333" y="21502"/>
                    </a:cubicBezTo>
                    <a:lnTo>
                      <a:pt x="795513" y="327748"/>
                    </a:lnTo>
                    <a:cubicBezTo>
                      <a:pt x="803246" y="341040"/>
                      <a:pt x="803246" y="357460"/>
                      <a:pt x="795513" y="37075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114300" y="28575"/>
                <a:ext cx="5842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5529143" y="2930217"/>
              <a:ext cx="3172064" cy="2746864"/>
              <a:chOff x="0" y="0"/>
              <a:chExt cx="4282440" cy="37084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4282440" cy="3708400"/>
              </a:xfrm>
              <a:custGeom>
                <a:avLst/>
                <a:gdLst/>
                <a:ahLst/>
                <a:cxnLst/>
                <a:rect l="l" t="t" r="r" b="b"/>
                <a:pathLst>
                  <a:path w="4282440" h="3708400">
                    <a:moveTo>
                      <a:pt x="3211830" y="0"/>
                    </a:moveTo>
                    <a:lnTo>
                      <a:pt x="1070610" y="0"/>
                    </a:lnTo>
                    <a:lnTo>
                      <a:pt x="0" y="1854200"/>
                    </a:lnTo>
                    <a:lnTo>
                      <a:pt x="1070610" y="3708400"/>
                    </a:lnTo>
                    <a:lnTo>
                      <a:pt x="3211830" y="3708400"/>
                    </a:lnTo>
                    <a:lnTo>
                      <a:pt x="4282440" y="1854200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14906" r="-14906"/>
                </a:stretch>
              </a:blipFill>
            </p:spPr>
          </p:sp>
        </p:grpSp>
        <p:sp>
          <p:nvSpPr>
            <p:cNvPr id="50" name="TextBox 50"/>
            <p:cNvSpPr txBox="1"/>
            <p:nvPr/>
          </p:nvSpPr>
          <p:spPr>
            <a:xfrm>
              <a:off x="5735772" y="5937299"/>
              <a:ext cx="2758805" cy="497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68"/>
                </a:lnSpc>
                <a:spcBef>
                  <a:spcPct val="0"/>
                </a:spcBef>
              </a:pPr>
              <a:r>
                <a:rPr lang="en-US" sz="2905" u="none" strike="noStrike">
                  <a:solidFill>
                    <a:srgbClr val="000B5D"/>
                  </a:solidFill>
                  <a:latin typeface="Poppins 1 Medium"/>
                </a:rPr>
                <a:t>Equipamiento</a:t>
              </a: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5143359" y="6508427"/>
              <a:ext cx="4057650" cy="26220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8"/>
                </a:lnSpc>
              </a:pPr>
              <a:r>
                <a:rPr lang="en-US" sz="2505" dirty="0" err="1">
                  <a:solidFill>
                    <a:srgbClr val="000B5D"/>
                  </a:solidFill>
                  <a:latin typeface="Poppins 1"/>
                </a:rPr>
                <a:t>Maquinaria</a:t>
              </a:r>
              <a:endParaRPr lang="en-US" sz="2505" dirty="0">
                <a:solidFill>
                  <a:srgbClr val="000B5D"/>
                </a:solidFill>
                <a:latin typeface="Poppins 1"/>
              </a:endParaRPr>
            </a:p>
            <a:p>
              <a:pPr algn="ctr">
                <a:lnSpc>
                  <a:spcPts val="3508"/>
                </a:lnSpc>
              </a:pPr>
              <a:r>
                <a:rPr lang="en-US" sz="2505" dirty="0" err="1">
                  <a:solidFill>
                    <a:srgbClr val="000B5D"/>
                  </a:solidFill>
                  <a:latin typeface="Poppins 1"/>
                </a:rPr>
                <a:t>Equipos</a:t>
              </a:r>
              <a:endParaRPr lang="en-US" sz="2505" dirty="0">
                <a:solidFill>
                  <a:srgbClr val="000B5D"/>
                </a:solidFill>
                <a:latin typeface="Poppins 1"/>
              </a:endParaRPr>
            </a:p>
            <a:p>
              <a:pPr algn="ctr">
                <a:lnSpc>
                  <a:spcPts val="3508"/>
                </a:lnSpc>
              </a:pPr>
              <a:r>
                <a:rPr lang="en-US" sz="2505" dirty="0" err="1">
                  <a:solidFill>
                    <a:srgbClr val="000B5D"/>
                  </a:solidFill>
                  <a:latin typeface="Poppins 1"/>
                </a:rPr>
                <a:t>Herramientas</a:t>
              </a:r>
              <a:endParaRPr lang="en-US" sz="2505" dirty="0">
                <a:solidFill>
                  <a:srgbClr val="000B5D"/>
                </a:solidFill>
                <a:latin typeface="Poppins 1"/>
              </a:endParaRPr>
            </a:p>
            <a:p>
              <a:pPr algn="ctr">
                <a:lnSpc>
                  <a:spcPts val="3508"/>
                </a:lnSpc>
              </a:pPr>
              <a:r>
                <a:rPr lang="en-US" sz="2505" dirty="0" err="1">
                  <a:solidFill>
                    <a:srgbClr val="000B5D"/>
                  </a:solidFill>
                  <a:latin typeface="Poppins 1"/>
                </a:rPr>
                <a:t>Cómputo</a:t>
              </a:r>
              <a:endParaRPr lang="en-US" sz="2505" dirty="0">
                <a:solidFill>
                  <a:srgbClr val="000B5D"/>
                </a:solidFill>
                <a:latin typeface="Poppins 1"/>
              </a:endParaRPr>
            </a:p>
            <a:p>
              <a:pPr algn="ctr">
                <a:lnSpc>
                  <a:spcPts val="3508"/>
                </a:lnSpc>
              </a:pPr>
              <a:r>
                <a:rPr lang="en-US" sz="2505" dirty="0" err="1">
                  <a:solidFill>
                    <a:srgbClr val="000B5D"/>
                  </a:solidFill>
                  <a:latin typeface="Poppins 1"/>
                </a:rPr>
                <a:t>Mobiliario</a:t>
              </a:r>
              <a:endParaRPr lang="en-US" sz="2505" dirty="0">
                <a:solidFill>
                  <a:srgbClr val="000B5D"/>
                </a:solidFill>
                <a:latin typeface="Poppins 1"/>
              </a:endParaRPr>
            </a:p>
            <a:p>
              <a:pPr algn="ctr">
                <a:lnSpc>
                  <a:spcPts val="3508"/>
                </a:lnSpc>
              </a:pPr>
              <a:r>
                <a:rPr lang="en-US" sz="2505" dirty="0" err="1">
                  <a:solidFill>
                    <a:srgbClr val="000B5D"/>
                  </a:solidFill>
                  <a:latin typeface="Poppins 1"/>
                </a:rPr>
                <a:t>Tecnología</a:t>
              </a:r>
              <a:endParaRPr lang="en-US" sz="2505" dirty="0">
                <a:solidFill>
                  <a:srgbClr val="000B5D"/>
                </a:solidFill>
                <a:latin typeface="Poppins 1"/>
              </a:endParaRPr>
            </a:p>
          </p:txBody>
        </p:sp>
      </p:grpSp>
      <p:grpSp>
        <p:nvGrpSpPr>
          <p:cNvPr id="60" name="Grupo 59">
            <a:extLst>
              <a:ext uri="{FF2B5EF4-FFF2-40B4-BE49-F238E27FC236}">
                <a16:creationId xmlns:a16="http://schemas.microsoft.com/office/drawing/2014/main" id="{8A177B17-0551-4809-B175-DDDC495C9ED0}"/>
              </a:ext>
            </a:extLst>
          </p:cNvPr>
          <p:cNvGrpSpPr/>
          <p:nvPr/>
        </p:nvGrpSpPr>
        <p:grpSpPr>
          <a:xfrm>
            <a:off x="9144000" y="2748309"/>
            <a:ext cx="4057650" cy="6382196"/>
            <a:chOff x="9144000" y="2748309"/>
            <a:chExt cx="4057650" cy="6382196"/>
          </a:xfrm>
        </p:grpSpPr>
        <p:grpSp>
          <p:nvGrpSpPr>
            <p:cNvPr id="23" name="Group 23"/>
            <p:cNvGrpSpPr/>
            <p:nvPr/>
          </p:nvGrpSpPr>
          <p:grpSpPr>
            <a:xfrm>
              <a:off x="9362975" y="2748309"/>
              <a:ext cx="3619701" cy="3110680"/>
              <a:chOff x="0" y="0"/>
              <a:chExt cx="812800" cy="6985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4518" y="0"/>
                <a:ext cx="803764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03764" h="698500">
                    <a:moveTo>
                      <a:pt x="796450" y="369586"/>
                    </a:moveTo>
                    <a:lnTo>
                      <a:pt x="616914" y="678164"/>
                    </a:lnTo>
                    <a:cubicBezTo>
                      <a:pt x="609588" y="690755"/>
                      <a:pt x="596121" y="698500"/>
                      <a:pt x="581555" y="698500"/>
                    </a:cubicBezTo>
                    <a:lnTo>
                      <a:pt x="222209" y="698500"/>
                    </a:lnTo>
                    <a:cubicBezTo>
                      <a:pt x="207643" y="698500"/>
                      <a:pt x="194176" y="690755"/>
                      <a:pt x="186850" y="678164"/>
                    </a:cubicBezTo>
                    <a:lnTo>
                      <a:pt x="7314" y="369586"/>
                    </a:lnTo>
                    <a:cubicBezTo>
                      <a:pt x="0" y="357015"/>
                      <a:pt x="0" y="341485"/>
                      <a:pt x="7314" y="328914"/>
                    </a:cubicBezTo>
                    <a:lnTo>
                      <a:pt x="186850" y="20336"/>
                    </a:lnTo>
                    <a:cubicBezTo>
                      <a:pt x="194176" y="7745"/>
                      <a:pt x="207643" y="0"/>
                      <a:pt x="222209" y="0"/>
                    </a:cubicBezTo>
                    <a:lnTo>
                      <a:pt x="581555" y="0"/>
                    </a:lnTo>
                    <a:cubicBezTo>
                      <a:pt x="596121" y="0"/>
                      <a:pt x="609588" y="7745"/>
                      <a:pt x="616914" y="20336"/>
                    </a:cubicBezTo>
                    <a:lnTo>
                      <a:pt x="796450" y="328914"/>
                    </a:lnTo>
                    <a:cubicBezTo>
                      <a:pt x="803764" y="341485"/>
                      <a:pt x="803764" y="357015"/>
                      <a:pt x="796450" y="369586"/>
                    </a:cubicBezTo>
                    <a:close/>
                  </a:path>
                </a:pathLst>
              </a:custGeom>
              <a:solidFill>
                <a:srgbClr val="000B5D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114300" y="28575"/>
                <a:ext cx="5842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9461111" y="2832645"/>
              <a:ext cx="3423427" cy="2942007"/>
              <a:chOff x="0" y="0"/>
              <a:chExt cx="812800" cy="6985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4777" y="0"/>
                <a:ext cx="803246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03246" h="698500">
                    <a:moveTo>
                      <a:pt x="795513" y="370752"/>
                    </a:moveTo>
                    <a:lnTo>
                      <a:pt x="617333" y="676999"/>
                    </a:lnTo>
                    <a:cubicBezTo>
                      <a:pt x="609588" y="690311"/>
                      <a:pt x="595348" y="698500"/>
                      <a:pt x="579947" y="698500"/>
                    </a:cubicBezTo>
                    <a:lnTo>
                      <a:pt x="223299" y="698500"/>
                    </a:lnTo>
                    <a:cubicBezTo>
                      <a:pt x="207898" y="698500"/>
                      <a:pt x="193658" y="690311"/>
                      <a:pt x="185913" y="676999"/>
                    </a:cubicBezTo>
                    <a:lnTo>
                      <a:pt x="7733" y="370752"/>
                    </a:lnTo>
                    <a:cubicBezTo>
                      <a:pt x="0" y="357460"/>
                      <a:pt x="0" y="341040"/>
                      <a:pt x="7733" y="327748"/>
                    </a:cubicBezTo>
                    <a:lnTo>
                      <a:pt x="185913" y="21502"/>
                    </a:lnTo>
                    <a:cubicBezTo>
                      <a:pt x="193658" y="8189"/>
                      <a:pt x="207898" y="0"/>
                      <a:pt x="223299" y="0"/>
                    </a:cubicBezTo>
                    <a:lnTo>
                      <a:pt x="579947" y="0"/>
                    </a:lnTo>
                    <a:cubicBezTo>
                      <a:pt x="595348" y="0"/>
                      <a:pt x="609588" y="8189"/>
                      <a:pt x="617333" y="21502"/>
                    </a:cubicBezTo>
                    <a:lnTo>
                      <a:pt x="795513" y="327748"/>
                    </a:lnTo>
                    <a:cubicBezTo>
                      <a:pt x="803246" y="341040"/>
                      <a:pt x="803246" y="357460"/>
                      <a:pt x="795513" y="37075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114300" y="28575"/>
                <a:ext cx="5842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9586793" y="2930217"/>
              <a:ext cx="3172064" cy="2746864"/>
              <a:chOff x="0" y="0"/>
              <a:chExt cx="4282440" cy="37084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4282440" cy="3708400"/>
              </a:xfrm>
              <a:custGeom>
                <a:avLst/>
                <a:gdLst/>
                <a:ahLst/>
                <a:cxnLst/>
                <a:rect l="l" t="t" r="r" b="b"/>
                <a:pathLst>
                  <a:path w="4282440" h="3708400">
                    <a:moveTo>
                      <a:pt x="3211830" y="0"/>
                    </a:moveTo>
                    <a:lnTo>
                      <a:pt x="1070610" y="0"/>
                    </a:lnTo>
                    <a:lnTo>
                      <a:pt x="0" y="1854200"/>
                    </a:lnTo>
                    <a:lnTo>
                      <a:pt x="1070610" y="3708400"/>
                    </a:lnTo>
                    <a:lnTo>
                      <a:pt x="3211830" y="3708400"/>
                    </a:lnTo>
                    <a:lnTo>
                      <a:pt x="4282440" y="185420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14926" r="-14926"/>
                </a:stretch>
              </a:blipFill>
            </p:spPr>
          </p:sp>
        </p:grpSp>
        <p:sp>
          <p:nvSpPr>
            <p:cNvPr id="51" name="TextBox 51"/>
            <p:cNvSpPr txBox="1"/>
            <p:nvPr/>
          </p:nvSpPr>
          <p:spPr>
            <a:xfrm>
              <a:off x="9144000" y="5937299"/>
              <a:ext cx="4057650" cy="497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68"/>
                </a:lnSpc>
                <a:spcBef>
                  <a:spcPct val="0"/>
                </a:spcBef>
              </a:pPr>
              <a:r>
                <a:rPr lang="en-US" sz="2905" dirty="0" err="1">
                  <a:solidFill>
                    <a:srgbClr val="000B5D"/>
                  </a:solidFill>
                  <a:latin typeface="Poppins 1"/>
                </a:rPr>
                <a:t>Transporte</a:t>
              </a:r>
              <a:endParaRPr lang="en-US" sz="2905" dirty="0">
                <a:solidFill>
                  <a:srgbClr val="000B5D"/>
                </a:solidFill>
                <a:latin typeface="Poppins 1"/>
              </a:endParaRP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9144000" y="6508427"/>
              <a:ext cx="4057650" cy="26220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8"/>
                </a:lnSpc>
              </a:pPr>
              <a:r>
                <a:rPr lang="en-US" sz="2505" dirty="0" err="1">
                  <a:solidFill>
                    <a:srgbClr val="000B5D"/>
                  </a:solidFill>
                  <a:latin typeface="Poppins 1"/>
                </a:rPr>
                <a:t>Vehículos</a:t>
              </a:r>
              <a:endParaRPr lang="en-US" sz="2505" dirty="0">
                <a:solidFill>
                  <a:srgbClr val="000B5D"/>
                </a:solidFill>
                <a:latin typeface="Poppins 1"/>
              </a:endParaRPr>
            </a:p>
            <a:p>
              <a:pPr algn="ctr">
                <a:lnSpc>
                  <a:spcPts val="3508"/>
                </a:lnSpc>
              </a:pPr>
              <a:r>
                <a:rPr lang="en-US" sz="2505" dirty="0" err="1">
                  <a:solidFill>
                    <a:srgbClr val="000B5D"/>
                  </a:solidFill>
                  <a:latin typeface="Poppins 1"/>
                </a:rPr>
                <a:t>Transporte</a:t>
              </a:r>
              <a:r>
                <a:rPr lang="en-US" sz="2505" dirty="0">
                  <a:solidFill>
                    <a:srgbClr val="000B5D"/>
                  </a:solidFill>
                  <a:latin typeface="Poppins 1"/>
                </a:rPr>
                <a:t> de Carga</a:t>
              </a:r>
            </a:p>
            <a:p>
              <a:pPr algn="ctr">
                <a:lnSpc>
                  <a:spcPts val="3508"/>
                </a:lnSpc>
              </a:pPr>
              <a:r>
                <a:rPr lang="en-US" sz="2505" dirty="0" err="1">
                  <a:solidFill>
                    <a:srgbClr val="000B5D"/>
                  </a:solidFill>
                  <a:latin typeface="Poppins 1"/>
                </a:rPr>
                <a:t>Montacargas</a:t>
              </a:r>
              <a:endParaRPr lang="en-US" sz="2505" dirty="0">
                <a:solidFill>
                  <a:srgbClr val="000B5D"/>
                </a:solidFill>
                <a:latin typeface="Poppins 1"/>
              </a:endParaRPr>
            </a:p>
            <a:p>
              <a:pPr algn="ctr">
                <a:lnSpc>
                  <a:spcPts val="3508"/>
                </a:lnSpc>
              </a:pPr>
              <a:r>
                <a:rPr lang="en-US" sz="2505" dirty="0" err="1">
                  <a:solidFill>
                    <a:srgbClr val="000B5D"/>
                  </a:solidFill>
                  <a:latin typeface="Poppins 1"/>
                </a:rPr>
                <a:t>Grúas</a:t>
              </a:r>
              <a:endParaRPr lang="en-US" sz="2505" dirty="0">
                <a:solidFill>
                  <a:srgbClr val="000B5D"/>
                </a:solidFill>
                <a:latin typeface="Poppins 1"/>
              </a:endParaRPr>
            </a:p>
            <a:p>
              <a:pPr algn="ctr">
                <a:lnSpc>
                  <a:spcPts val="3508"/>
                </a:lnSpc>
              </a:pPr>
              <a:r>
                <a:rPr lang="en-US" sz="2505" dirty="0" err="1">
                  <a:solidFill>
                    <a:srgbClr val="000B5D"/>
                  </a:solidFill>
                  <a:latin typeface="Poppins 1"/>
                </a:rPr>
                <a:t>Envíos</a:t>
              </a:r>
              <a:endParaRPr lang="en-US" sz="2505" dirty="0">
                <a:solidFill>
                  <a:srgbClr val="000B5D"/>
                </a:solidFill>
                <a:latin typeface="Poppins 1"/>
              </a:endParaRPr>
            </a:p>
            <a:p>
              <a:pPr algn="ctr">
                <a:lnSpc>
                  <a:spcPts val="3508"/>
                </a:lnSpc>
              </a:pPr>
              <a:r>
                <a:rPr lang="en-US" sz="2505" dirty="0" err="1">
                  <a:solidFill>
                    <a:srgbClr val="000B5D"/>
                  </a:solidFill>
                  <a:latin typeface="Poppins 1"/>
                </a:rPr>
                <a:t>Viáticos</a:t>
              </a:r>
              <a:endParaRPr lang="en-US" sz="2505" dirty="0">
                <a:solidFill>
                  <a:srgbClr val="000B5D"/>
                </a:solidFill>
                <a:latin typeface="Poppins 1"/>
              </a:endParaRPr>
            </a:p>
          </p:txBody>
        </p:sp>
      </p:grpSp>
      <p:grpSp>
        <p:nvGrpSpPr>
          <p:cNvPr id="61" name="Grupo 60">
            <a:extLst>
              <a:ext uri="{FF2B5EF4-FFF2-40B4-BE49-F238E27FC236}">
                <a16:creationId xmlns:a16="http://schemas.microsoft.com/office/drawing/2014/main" id="{34C0CA47-A7C9-4B3F-8AE4-DE65319BF728}"/>
              </a:ext>
            </a:extLst>
          </p:cNvPr>
          <p:cNvGrpSpPr/>
          <p:nvPr/>
        </p:nvGrpSpPr>
        <p:grpSpPr>
          <a:xfrm>
            <a:off x="13201650" y="2748309"/>
            <a:ext cx="4114800" cy="6413965"/>
            <a:chOff x="13201650" y="2748309"/>
            <a:chExt cx="4114800" cy="6413965"/>
          </a:xfrm>
        </p:grpSpPr>
        <p:grpSp>
          <p:nvGrpSpPr>
            <p:cNvPr id="26" name="Group 26"/>
            <p:cNvGrpSpPr/>
            <p:nvPr/>
          </p:nvGrpSpPr>
          <p:grpSpPr>
            <a:xfrm>
              <a:off x="13420625" y="2748309"/>
              <a:ext cx="3619701" cy="3110680"/>
              <a:chOff x="0" y="0"/>
              <a:chExt cx="812800" cy="6985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4518" y="0"/>
                <a:ext cx="803764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03764" h="698500">
                    <a:moveTo>
                      <a:pt x="796450" y="369586"/>
                    </a:moveTo>
                    <a:lnTo>
                      <a:pt x="616914" y="678164"/>
                    </a:lnTo>
                    <a:cubicBezTo>
                      <a:pt x="609588" y="690755"/>
                      <a:pt x="596121" y="698500"/>
                      <a:pt x="581555" y="698500"/>
                    </a:cubicBezTo>
                    <a:lnTo>
                      <a:pt x="222209" y="698500"/>
                    </a:lnTo>
                    <a:cubicBezTo>
                      <a:pt x="207643" y="698500"/>
                      <a:pt x="194176" y="690755"/>
                      <a:pt x="186850" y="678164"/>
                    </a:cubicBezTo>
                    <a:lnTo>
                      <a:pt x="7314" y="369586"/>
                    </a:lnTo>
                    <a:cubicBezTo>
                      <a:pt x="0" y="357015"/>
                      <a:pt x="0" y="341485"/>
                      <a:pt x="7314" y="328914"/>
                    </a:cubicBezTo>
                    <a:lnTo>
                      <a:pt x="186850" y="20336"/>
                    </a:lnTo>
                    <a:cubicBezTo>
                      <a:pt x="194176" y="7745"/>
                      <a:pt x="207643" y="0"/>
                      <a:pt x="222209" y="0"/>
                    </a:cubicBezTo>
                    <a:lnTo>
                      <a:pt x="581555" y="0"/>
                    </a:lnTo>
                    <a:cubicBezTo>
                      <a:pt x="596121" y="0"/>
                      <a:pt x="609588" y="7745"/>
                      <a:pt x="616914" y="20336"/>
                    </a:cubicBezTo>
                    <a:lnTo>
                      <a:pt x="796450" y="328914"/>
                    </a:lnTo>
                    <a:cubicBezTo>
                      <a:pt x="803764" y="341485"/>
                      <a:pt x="803764" y="357015"/>
                      <a:pt x="796450" y="369586"/>
                    </a:cubicBezTo>
                    <a:close/>
                  </a:path>
                </a:pathLst>
              </a:custGeom>
              <a:solidFill>
                <a:srgbClr val="000B5D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114300" y="28575"/>
                <a:ext cx="5842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13518761" y="2832645"/>
              <a:ext cx="3423427" cy="2942007"/>
              <a:chOff x="0" y="0"/>
              <a:chExt cx="812800" cy="6985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4777" y="0"/>
                <a:ext cx="803246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03246" h="698500">
                    <a:moveTo>
                      <a:pt x="795513" y="370752"/>
                    </a:moveTo>
                    <a:lnTo>
                      <a:pt x="617333" y="676999"/>
                    </a:lnTo>
                    <a:cubicBezTo>
                      <a:pt x="609588" y="690311"/>
                      <a:pt x="595348" y="698500"/>
                      <a:pt x="579947" y="698500"/>
                    </a:cubicBezTo>
                    <a:lnTo>
                      <a:pt x="223299" y="698500"/>
                    </a:lnTo>
                    <a:cubicBezTo>
                      <a:pt x="207898" y="698500"/>
                      <a:pt x="193658" y="690311"/>
                      <a:pt x="185913" y="676999"/>
                    </a:cubicBezTo>
                    <a:lnTo>
                      <a:pt x="7733" y="370752"/>
                    </a:lnTo>
                    <a:cubicBezTo>
                      <a:pt x="0" y="357460"/>
                      <a:pt x="0" y="341040"/>
                      <a:pt x="7733" y="327748"/>
                    </a:cubicBezTo>
                    <a:lnTo>
                      <a:pt x="185913" y="21502"/>
                    </a:lnTo>
                    <a:cubicBezTo>
                      <a:pt x="193658" y="8189"/>
                      <a:pt x="207898" y="0"/>
                      <a:pt x="223299" y="0"/>
                    </a:cubicBezTo>
                    <a:lnTo>
                      <a:pt x="579947" y="0"/>
                    </a:lnTo>
                    <a:cubicBezTo>
                      <a:pt x="595348" y="0"/>
                      <a:pt x="609588" y="8189"/>
                      <a:pt x="617333" y="21502"/>
                    </a:cubicBezTo>
                    <a:lnTo>
                      <a:pt x="795513" y="327748"/>
                    </a:lnTo>
                    <a:cubicBezTo>
                      <a:pt x="803246" y="341040"/>
                      <a:pt x="803246" y="357460"/>
                      <a:pt x="795513" y="37075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114300" y="28575"/>
                <a:ext cx="5842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13644443" y="2930217"/>
              <a:ext cx="3172064" cy="2746864"/>
              <a:chOff x="0" y="0"/>
              <a:chExt cx="4282440" cy="37084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4282440" cy="3708400"/>
              </a:xfrm>
              <a:custGeom>
                <a:avLst/>
                <a:gdLst/>
                <a:ahLst/>
                <a:cxnLst/>
                <a:rect l="l" t="t" r="r" b="b"/>
                <a:pathLst>
                  <a:path w="4282440" h="3708400">
                    <a:moveTo>
                      <a:pt x="3211830" y="0"/>
                    </a:moveTo>
                    <a:lnTo>
                      <a:pt x="1070610" y="0"/>
                    </a:lnTo>
                    <a:lnTo>
                      <a:pt x="0" y="1854200"/>
                    </a:lnTo>
                    <a:lnTo>
                      <a:pt x="1070610" y="3708400"/>
                    </a:lnTo>
                    <a:lnTo>
                      <a:pt x="3211830" y="3708400"/>
                    </a:lnTo>
                    <a:lnTo>
                      <a:pt x="4282440" y="1854200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14946" r="-14946"/>
                </a:stretch>
              </a:blipFill>
            </p:spPr>
          </p:sp>
        </p:grpSp>
        <p:sp>
          <p:nvSpPr>
            <p:cNvPr id="52" name="TextBox 52"/>
            <p:cNvSpPr txBox="1"/>
            <p:nvPr/>
          </p:nvSpPr>
          <p:spPr>
            <a:xfrm>
              <a:off x="13201650" y="5937299"/>
              <a:ext cx="4057650" cy="497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68"/>
                </a:lnSpc>
                <a:spcBef>
                  <a:spcPct val="0"/>
                </a:spcBef>
              </a:pPr>
              <a:r>
                <a:rPr lang="en-US" sz="2905" dirty="0">
                  <a:solidFill>
                    <a:srgbClr val="000B5D"/>
                  </a:solidFill>
                  <a:latin typeface="Poppins 1 Medium"/>
                </a:rPr>
                <a:t>Capital Humano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13258800" y="6540196"/>
              <a:ext cx="4057650" cy="26220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8"/>
                </a:lnSpc>
              </a:pPr>
              <a:r>
                <a:rPr lang="en-US" sz="2505" dirty="0" err="1">
                  <a:solidFill>
                    <a:srgbClr val="000B5D"/>
                  </a:solidFill>
                  <a:latin typeface="Poppins 1"/>
                </a:rPr>
                <a:t>Honorarios</a:t>
              </a:r>
              <a:endParaRPr lang="en-US" sz="2505" dirty="0">
                <a:solidFill>
                  <a:srgbClr val="000B5D"/>
                </a:solidFill>
                <a:latin typeface="Poppins 1"/>
              </a:endParaRPr>
            </a:p>
            <a:p>
              <a:pPr algn="ctr">
                <a:lnSpc>
                  <a:spcPts val="3508"/>
                </a:lnSpc>
              </a:pPr>
              <a:r>
                <a:rPr lang="en-US" sz="2505" dirty="0" err="1">
                  <a:solidFill>
                    <a:srgbClr val="000B5D"/>
                  </a:solidFill>
                  <a:latin typeface="Poppins 1"/>
                </a:rPr>
                <a:t>Logística</a:t>
              </a:r>
              <a:endParaRPr lang="en-US" sz="2505" dirty="0">
                <a:solidFill>
                  <a:srgbClr val="000B5D"/>
                </a:solidFill>
                <a:latin typeface="Poppins 1"/>
              </a:endParaRPr>
            </a:p>
            <a:p>
              <a:pPr algn="ctr">
                <a:lnSpc>
                  <a:spcPts val="3508"/>
                </a:lnSpc>
              </a:pPr>
              <a:r>
                <a:rPr lang="en-US" sz="2505" dirty="0">
                  <a:solidFill>
                    <a:srgbClr val="000B5D"/>
                  </a:solidFill>
                  <a:latin typeface="Poppins 1"/>
                </a:rPr>
                <a:t>Marketing</a:t>
              </a:r>
            </a:p>
            <a:p>
              <a:pPr algn="ctr">
                <a:lnSpc>
                  <a:spcPts val="3508"/>
                </a:lnSpc>
              </a:pPr>
              <a:r>
                <a:rPr lang="en-US" sz="2505" dirty="0" err="1">
                  <a:solidFill>
                    <a:srgbClr val="000B5D"/>
                  </a:solidFill>
                  <a:latin typeface="Poppins 1"/>
                </a:rPr>
                <a:t>Alianzas</a:t>
              </a:r>
              <a:endParaRPr lang="en-US" sz="2505" dirty="0">
                <a:solidFill>
                  <a:srgbClr val="000B5D"/>
                </a:solidFill>
                <a:latin typeface="Poppins 1"/>
              </a:endParaRPr>
            </a:p>
            <a:p>
              <a:pPr algn="ctr">
                <a:lnSpc>
                  <a:spcPts val="3508"/>
                </a:lnSpc>
              </a:pPr>
              <a:r>
                <a:rPr lang="en-US" sz="2505" dirty="0" err="1">
                  <a:solidFill>
                    <a:srgbClr val="000B5D"/>
                  </a:solidFill>
                  <a:latin typeface="Poppins 1"/>
                </a:rPr>
                <a:t>Especialistas</a:t>
              </a:r>
              <a:endParaRPr lang="en-US" sz="2505" dirty="0">
                <a:solidFill>
                  <a:srgbClr val="000B5D"/>
                </a:solidFill>
                <a:latin typeface="Poppins 1"/>
              </a:endParaRPr>
            </a:p>
            <a:p>
              <a:pPr algn="ctr">
                <a:lnSpc>
                  <a:spcPts val="3508"/>
                </a:lnSpc>
              </a:pPr>
              <a:r>
                <a:rPr lang="en-US" sz="2505" dirty="0" err="1">
                  <a:solidFill>
                    <a:srgbClr val="000B5D"/>
                  </a:solidFill>
                  <a:latin typeface="Poppins 1"/>
                </a:rPr>
                <a:t>Sistemas</a:t>
              </a:r>
              <a:endParaRPr lang="en-US" sz="2505" dirty="0">
                <a:solidFill>
                  <a:srgbClr val="000B5D"/>
                </a:solidFill>
                <a:latin typeface="Poppins 1"/>
              </a:endParaRPr>
            </a:p>
          </p:txBody>
        </p:sp>
      </p:grpSp>
      <p:grpSp>
        <p:nvGrpSpPr>
          <p:cNvPr id="58" name="Grupo 57">
            <a:extLst>
              <a:ext uri="{FF2B5EF4-FFF2-40B4-BE49-F238E27FC236}">
                <a16:creationId xmlns:a16="http://schemas.microsoft.com/office/drawing/2014/main" id="{688A5074-F268-4EC7-96F1-E5626CFDA26D}"/>
              </a:ext>
            </a:extLst>
          </p:cNvPr>
          <p:cNvGrpSpPr/>
          <p:nvPr/>
        </p:nvGrpSpPr>
        <p:grpSpPr>
          <a:xfrm>
            <a:off x="1028700" y="2748309"/>
            <a:ext cx="4057650" cy="6785274"/>
            <a:chOff x="1028700" y="2748309"/>
            <a:chExt cx="4057650" cy="6785274"/>
          </a:xfrm>
        </p:grpSpPr>
        <p:grpSp>
          <p:nvGrpSpPr>
            <p:cNvPr id="17" name="Group 17"/>
            <p:cNvGrpSpPr/>
            <p:nvPr/>
          </p:nvGrpSpPr>
          <p:grpSpPr>
            <a:xfrm>
              <a:off x="1247675" y="2748309"/>
              <a:ext cx="3619701" cy="3110680"/>
              <a:chOff x="0" y="0"/>
              <a:chExt cx="812800" cy="6985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4518" y="0"/>
                <a:ext cx="803764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03764" h="698500">
                    <a:moveTo>
                      <a:pt x="796450" y="369586"/>
                    </a:moveTo>
                    <a:lnTo>
                      <a:pt x="616914" y="678164"/>
                    </a:lnTo>
                    <a:cubicBezTo>
                      <a:pt x="609588" y="690755"/>
                      <a:pt x="596121" y="698500"/>
                      <a:pt x="581555" y="698500"/>
                    </a:cubicBezTo>
                    <a:lnTo>
                      <a:pt x="222209" y="698500"/>
                    </a:lnTo>
                    <a:cubicBezTo>
                      <a:pt x="207643" y="698500"/>
                      <a:pt x="194176" y="690755"/>
                      <a:pt x="186850" y="678164"/>
                    </a:cubicBezTo>
                    <a:lnTo>
                      <a:pt x="7314" y="369586"/>
                    </a:lnTo>
                    <a:cubicBezTo>
                      <a:pt x="0" y="357015"/>
                      <a:pt x="0" y="341485"/>
                      <a:pt x="7314" y="328914"/>
                    </a:cubicBezTo>
                    <a:lnTo>
                      <a:pt x="186850" y="20336"/>
                    </a:lnTo>
                    <a:cubicBezTo>
                      <a:pt x="194176" y="7745"/>
                      <a:pt x="207643" y="0"/>
                      <a:pt x="222209" y="0"/>
                    </a:cubicBezTo>
                    <a:lnTo>
                      <a:pt x="581555" y="0"/>
                    </a:lnTo>
                    <a:cubicBezTo>
                      <a:pt x="596121" y="0"/>
                      <a:pt x="609588" y="7745"/>
                      <a:pt x="616914" y="20336"/>
                    </a:cubicBezTo>
                    <a:lnTo>
                      <a:pt x="796450" y="328914"/>
                    </a:lnTo>
                    <a:cubicBezTo>
                      <a:pt x="803764" y="341485"/>
                      <a:pt x="803764" y="357015"/>
                      <a:pt x="796450" y="369586"/>
                    </a:cubicBezTo>
                    <a:close/>
                  </a:path>
                </a:pathLst>
              </a:custGeom>
              <a:solidFill>
                <a:srgbClr val="000B5D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114300" y="28575"/>
                <a:ext cx="5842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1345811" y="2832645"/>
              <a:ext cx="3423427" cy="2942007"/>
              <a:chOff x="0" y="0"/>
              <a:chExt cx="812800" cy="6985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4777" y="0"/>
                <a:ext cx="803246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03246" h="698500">
                    <a:moveTo>
                      <a:pt x="795513" y="370752"/>
                    </a:moveTo>
                    <a:lnTo>
                      <a:pt x="617333" y="676999"/>
                    </a:lnTo>
                    <a:cubicBezTo>
                      <a:pt x="609588" y="690311"/>
                      <a:pt x="595348" y="698500"/>
                      <a:pt x="579947" y="698500"/>
                    </a:cubicBezTo>
                    <a:lnTo>
                      <a:pt x="223299" y="698500"/>
                    </a:lnTo>
                    <a:cubicBezTo>
                      <a:pt x="207898" y="698500"/>
                      <a:pt x="193658" y="690311"/>
                      <a:pt x="185913" y="676999"/>
                    </a:cubicBezTo>
                    <a:lnTo>
                      <a:pt x="7733" y="370752"/>
                    </a:lnTo>
                    <a:cubicBezTo>
                      <a:pt x="0" y="357460"/>
                      <a:pt x="0" y="341040"/>
                      <a:pt x="7733" y="327748"/>
                    </a:cubicBezTo>
                    <a:lnTo>
                      <a:pt x="185913" y="21502"/>
                    </a:lnTo>
                    <a:cubicBezTo>
                      <a:pt x="193658" y="8189"/>
                      <a:pt x="207898" y="0"/>
                      <a:pt x="223299" y="0"/>
                    </a:cubicBezTo>
                    <a:lnTo>
                      <a:pt x="579947" y="0"/>
                    </a:lnTo>
                    <a:cubicBezTo>
                      <a:pt x="595348" y="0"/>
                      <a:pt x="609588" y="8189"/>
                      <a:pt x="617333" y="21502"/>
                    </a:cubicBezTo>
                    <a:lnTo>
                      <a:pt x="795513" y="327748"/>
                    </a:lnTo>
                    <a:cubicBezTo>
                      <a:pt x="803246" y="341040"/>
                      <a:pt x="803246" y="357460"/>
                      <a:pt x="795513" y="37075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114300" y="28575"/>
                <a:ext cx="5842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5"/>
                  </a:lnSpc>
                </a:pPr>
                <a:endParaRPr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1471493" y="2930217"/>
              <a:ext cx="3172064" cy="2746864"/>
              <a:chOff x="0" y="0"/>
              <a:chExt cx="4282440" cy="37084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4282440" cy="3708400"/>
              </a:xfrm>
              <a:custGeom>
                <a:avLst/>
                <a:gdLst/>
                <a:ahLst/>
                <a:cxnLst/>
                <a:rect l="l" t="t" r="r" b="b"/>
                <a:pathLst>
                  <a:path w="4282440" h="3708400">
                    <a:moveTo>
                      <a:pt x="3211830" y="0"/>
                    </a:moveTo>
                    <a:lnTo>
                      <a:pt x="1070610" y="0"/>
                    </a:lnTo>
                    <a:lnTo>
                      <a:pt x="0" y="1854200"/>
                    </a:lnTo>
                    <a:lnTo>
                      <a:pt x="1070610" y="3708400"/>
                    </a:lnTo>
                    <a:lnTo>
                      <a:pt x="3211830" y="3708400"/>
                    </a:lnTo>
                    <a:lnTo>
                      <a:pt x="4282440" y="185420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4122" r="-4122"/>
                </a:stretch>
              </a:blipFill>
            </p:spPr>
          </p:sp>
        </p:grpSp>
        <p:sp>
          <p:nvSpPr>
            <p:cNvPr id="49" name="TextBox 49"/>
            <p:cNvSpPr txBox="1"/>
            <p:nvPr/>
          </p:nvSpPr>
          <p:spPr>
            <a:xfrm>
              <a:off x="1345811" y="5937299"/>
              <a:ext cx="3423427" cy="4976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68"/>
                </a:lnSpc>
              </a:pPr>
              <a:r>
                <a:rPr lang="en-US" sz="2905">
                  <a:solidFill>
                    <a:srgbClr val="000B5D"/>
                  </a:solidFill>
                  <a:latin typeface="Poppins 1 Medium"/>
                </a:rPr>
                <a:t>Inmuebles</a:t>
              </a: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1028700" y="6508427"/>
              <a:ext cx="4057650" cy="13077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8"/>
                </a:lnSpc>
              </a:pPr>
              <a:r>
                <a:rPr lang="en-US" sz="2505">
                  <a:solidFill>
                    <a:srgbClr val="000B5D"/>
                  </a:solidFill>
                  <a:latin typeface="Poppins 1"/>
                </a:rPr>
                <a:t>Construcción</a:t>
              </a:r>
            </a:p>
            <a:p>
              <a:pPr algn="ctr">
                <a:lnSpc>
                  <a:spcPts val="3508"/>
                </a:lnSpc>
              </a:pPr>
              <a:r>
                <a:rPr lang="en-US" sz="2505">
                  <a:solidFill>
                    <a:srgbClr val="000B5D"/>
                  </a:solidFill>
                  <a:latin typeface="Poppins 1"/>
                </a:rPr>
                <a:t>Remodelación</a:t>
              </a:r>
            </a:p>
            <a:p>
              <a:pPr algn="ctr">
                <a:lnSpc>
                  <a:spcPts val="3508"/>
                </a:lnSpc>
              </a:pPr>
              <a:r>
                <a:rPr lang="en-US" sz="2505">
                  <a:solidFill>
                    <a:srgbClr val="000B5D"/>
                  </a:solidFill>
                  <a:latin typeface="Poppins 1"/>
                </a:rPr>
                <a:t>Habilitamiento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1028700" y="8225792"/>
              <a:ext cx="4057650" cy="13077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8"/>
                </a:lnSpc>
              </a:pPr>
              <a:r>
                <a:rPr lang="en-US" sz="2505">
                  <a:solidFill>
                    <a:srgbClr val="000B5D"/>
                  </a:solidFill>
                  <a:latin typeface="Poppins 1"/>
                </a:rPr>
                <a:t>Oficinas</a:t>
              </a:r>
            </a:p>
            <a:p>
              <a:pPr algn="ctr">
                <a:lnSpc>
                  <a:spcPts val="3508"/>
                </a:lnSpc>
              </a:pPr>
              <a:r>
                <a:rPr lang="en-US" sz="2505">
                  <a:solidFill>
                    <a:srgbClr val="000B5D"/>
                  </a:solidFill>
                  <a:latin typeface="Poppins 1"/>
                </a:rPr>
                <a:t>Bodegas</a:t>
              </a:r>
            </a:p>
            <a:p>
              <a:pPr algn="ctr">
                <a:lnSpc>
                  <a:spcPts val="3508"/>
                </a:lnSpc>
              </a:pPr>
              <a:r>
                <a:rPr lang="en-US" sz="2505">
                  <a:solidFill>
                    <a:srgbClr val="000B5D"/>
                  </a:solidFill>
                  <a:latin typeface="Poppins 1"/>
                </a:rPr>
                <a:t>Plantas Industriales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24920" y="0"/>
            <a:ext cx="7863080" cy="10288743"/>
            <a:chOff x="0" y="0"/>
            <a:chExt cx="15972092" cy="208992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972028" cy="20899247"/>
            </a:xfrm>
            <a:custGeom>
              <a:avLst/>
              <a:gdLst/>
              <a:ahLst/>
              <a:cxnLst/>
              <a:rect l="l" t="t" r="r" b="b"/>
              <a:pathLst>
                <a:path w="15972028" h="20899247">
                  <a:moveTo>
                    <a:pt x="4967605" y="0"/>
                  </a:moveTo>
                  <a:lnTo>
                    <a:pt x="0" y="8573262"/>
                  </a:lnTo>
                  <a:lnTo>
                    <a:pt x="7195566" y="20899247"/>
                  </a:lnTo>
                  <a:lnTo>
                    <a:pt x="15972028" y="20899247"/>
                  </a:lnTo>
                  <a:lnTo>
                    <a:pt x="15972028" y="0"/>
                  </a:lnTo>
                  <a:close/>
                </a:path>
              </a:pathLst>
            </a:custGeom>
            <a:blipFill>
              <a:blip r:embed="rId2"/>
              <a:stretch>
                <a:fillRect l="-48136" r="-48136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0284926" y="8299744"/>
            <a:ext cx="2570739" cy="2177133"/>
            <a:chOff x="0" y="0"/>
            <a:chExt cx="809983" cy="6859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09983" cy="685967"/>
            </a:xfrm>
            <a:custGeom>
              <a:avLst/>
              <a:gdLst/>
              <a:ahLst/>
              <a:cxnLst/>
              <a:rect l="l" t="t" r="r" b="b"/>
              <a:pathLst>
                <a:path w="809983" h="685967">
                  <a:moveTo>
                    <a:pt x="404992" y="685967"/>
                  </a:moveTo>
                  <a:lnTo>
                    <a:pt x="809983" y="0"/>
                  </a:lnTo>
                  <a:lnTo>
                    <a:pt x="0" y="0"/>
                  </a:lnTo>
                  <a:lnTo>
                    <a:pt x="404992" y="685967"/>
                  </a:lnTo>
                  <a:close/>
                </a:path>
              </a:pathLst>
            </a:custGeom>
            <a:solidFill>
              <a:srgbClr val="25303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26560" y="-8152"/>
              <a:ext cx="556864" cy="3756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7263625">
            <a:off x="8441179" y="-433762"/>
            <a:ext cx="8998626" cy="1361250"/>
            <a:chOff x="0" y="0"/>
            <a:chExt cx="2505778" cy="37905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05778" cy="379057"/>
            </a:xfrm>
            <a:custGeom>
              <a:avLst/>
              <a:gdLst/>
              <a:ahLst/>
              <a:cxnLst/>
              <a:rect l="l" t="t" r="r" b="b"/>
              <a:pathLst>
                <a:path w="2505778" h="379057">
                  <a:moveTo>
                    <a:pt x="203200" y="0"/>
                  </a:moveTo>
                  <a:lnTo>
                    <a:pt x="2505778" y="0"/>
                  </a:lnTo>
                  <a:lnTo>
                    <a:pt x="2302578" y="379057"/>
                  </a:lnTo>
                  <a:lnTo>
                    <a:pt x="0" y="37905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303C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-57150"/>
              <a:ext cx="2302578" cy="4362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7263625">
            <a:off x="8777469" y="722928"/>
            <a:ext cx="4950786" cy="823996"/>
            <a:chOff x="0" y="0"/>
            <a:chExt cx="2277473" cy="37905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77473" cy="379057"/>
            </a:xfrm>
            <a:custGeom>
              <a:avLst/>
              <a:gdLst/>
              <a:ahLst/>
              <a:cxnLst/>
              <a:rect l="l" t="t" r="r" b="b"/>
              <a:pathLst>
                <a:path w="2277473" h="379057">
                  <a:moveTo>
                    <a:pt x="203200" y="0"/>
                  </a:moveTo>
                  <a:lnTo>
                    <a:pt x="2277473" y="0"/>
                  </a:lnTo>
                  <a:lnTo>
                    <a:pt x="2074273" y="379057"/>
                  </a:lnTo>
                  <a:lnTo>
                    <a:pt x="0" y="37905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C3635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-57150"/>
              <a:ext cx="2074273" cy="4362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7267119">
            <a:off x="8655355" y="8849508"/>
            <a:ext cx="4208172" cy="699641"/>
            <a:chOff x="0" y="0"/>
            <a:chExt cx="2340012" cy="38904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340012" cy="389045"/>
            </a:xfrm>
            <a:custGeom>
              <a:avLst/>
              <a:gdLst/>
              <a:ahLst/>
              <a:cxnLst/>
              <a:rect l="l" t="t" r="r" b="b"/>
              <a:pathLst>
                <a:path w="2340012" h="389045">
                  <a:moveTo>
                    <a:pt x="203200" y="0"/>
                  </a:moveTo>
                  <a:lnTo>
                    <a:pt x="2340012" y="0"/>
                  </a:lnTo>
                  <a:lnTo>
                    <a:pt x="2136812" y="389045"/>
                  </a:lnTo>
                  <a:lnTo>
                    <a:pt x="0" y="38904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C3635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57150"/>
              <a:ext cx="2136812" cy="44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rot="3511549">
            <a:off x="9750823" y="8816067"/>
            <a:ext cx="5227312" cy="248297"/>
          </a:xfrm>
          <a:custGeom>
            <a:avLst/>
            <a:gdLst/>
            <a:ahLst/>
            <a:cxnLst/>
            <a:rect l="l" t="t" r="r" b="b"/>
            <a:pathLst>
              <a:path w="5227312" h="248297">
                <a:moveTo>
                  <a:pt x="0" y="0"/>
                </a:moveTo>
                <a:lnTo>
                  <a:pt x="5227312" y="0"/>
                </a:lnTo>
                <a:lnTo>
                  <a:pt x="5227312" y="248297"/>
                </a:lnTo>
                <a:lnTo>
                  <a:pt x="0" y="248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 rot="3532871">
            <a:off x="7836525" y="7116170"/>
            <a:ext cx="8229384" cy="715549"/>
            <a:chOff x="0" y="0"/>
            <a:chExt cx="4316361" cy="37530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316361" cy="375309"/>
            </a:xfrm>
            <a:custGeom>
              <a:avLst/>
              <a:gdLst/>
              <a:ahLst/>
              <a:cxnLst/>
              <a:rect l="l" t="t" r="r" b="b"/>
              <a:pathLst>
                <a:path w="4316361" h="375309">
                  <a:moveTo>
                    <a:pt x="4113161" y="0"/>
                  </a:moveTo>
                  <a:lnTo>
                    <a:pt x="0" y="0"/>
                  </a:lnTo>
                  <a:lnTo>
                    <a:pt x="203200" y="375309"/>
                  </a:lnTo>
                  <a:lnTo>
                    <a:pt x="4316361" y="375309"/>
                  </a:lnTo>
                  <a:lnTo>
                    <a:pt x="4113161" y="0"/>
                  </a:lnTo>
                  <a:close/>
                </a:path>
              </a:pathLst>
            </a:custGeom>
            <a:solidFill>
              <a:srgbClr val="CC3635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01600" y="-57150"/>
              <a:ext cx="4113161" cy="432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 rot="3511549">
            <a:off x="7669749" y="7637319"/>
            <a:ext cx="9498397" cy="451174"/>
          </a:xfrm>
          <a:custGeom>
            <a:avLst/>
            <a:gdLst/>
            <a:ahLst/>
            <a:cxnLst/>
            <a:rect l="l" t="t" r="r" b="b"/>
            <a:pathLst>
              <a:path w="9498397" h="451174">
                <a:moveTo>
                  <a:pt x="0" y="0"/>
                </a:moveTo>
                <a:lnTo>
                  <a:pt x="9498397" y="0"/>
                </a:lnTo>
                <a:lnTo>
                  <a:pt x="9498397" y="451174"/>
                </a:lnTo>
                <a:lnTo>
                  <a:pt x="0" y="451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 rot="3532871">
            <a:off x="7241868" y="6487515"/>
            <a:ext cx="10449408" cy="822518"/>
            <a:chOff x="0" y="0"/>
            <a:chExt cx="4767998" cy="37530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767998" cy="375309"/>
            </a:xfrm>
            <a:custGeom>
              <a:avLst/>
              <a:gdLst/>
              <a:ahLst/>
              <a:cxnLst/>
              <a:rect l="l" t="t" r="r" b="b"/>
              <a:pathLst>
                <a:path w="4767998" h="375309">
                  <a:moveTo>
                    <a:pt x="4564798" y="0"/>
                  </a:moveTo>
                  <a:lnTo>
                    <a:pt x="0" y="0"/>
                  </a:lnTo>
                  <a:lnTo>
                    <a:pt x="203200" y="375309"/>
                  </a:lnTo>
                  <a:lnTo>
                    <a:pt x="4767998" y="375309"/>
                  </a:lnTo>
                  <a:lnTo>
                    <a:pt x="4564798" y="0"/>
                  </a:lnTo>
                  <a:close/>
                </a:path>
              </a:pathLst>
            </a:custGeom>
            <a:solidFill>
              <a:srgbClr val="CC3635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01600" y="-57150"/>
              <a:ext cx="4564798" cy="432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836165" y="6076169"/>
            <a:ext cx="897521" cy="570103"/>
            <a:chOff x="0" y="0"/>
            <a:chExt cx="509567" cy="32367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09567" cy="323676"/>
            </a:xfrm>
            <a:custGeom>
              <a:avLst/>
              <a:gdLst/>
              <a:ahLst/>
              <a:cxnLst/>
              <a:rect l="l" t="t" r="r" b="b"/>
              <a:pathLst>
                <a:path w="509567" h="323676">
                  <a:moveTo>
                    <a:pt x="306367" y="0"/>
                  </a:moveTo>
                  <a:lnTo>
                    <a:pt x="0" y="0"/>
                  </a:lnTo>
                  <a:lnTo>
                    <a:pt x="203200" y="323676"/>
                  </a:lnTo>
                  <a:lnTo>
                    <a:pt x="509567" y="323676"/>
                  </a:lnTo>
                  <a:lnTo>
                    <a:pt x="306367" y="0"/>
                  </a:lnTo>
                  <a:close/>
                </a:path>
              </a:pathLst>
            </a:custGeom>
            <a:solidFill>
              <a:srgbClr val="CC3635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01600" y="-57150"/>
              <a:ext cx="306367" cy="380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297829" y="6908879"/>
            <a:ext cx="871714" cy="535116"/>
            <a:chOff x="0" y="0"/>
            <a:chExt cx="527274" cy="32367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27274" cy="323676"/>
            </a:xfrm>
            <a:custGeom>
              <a:avLst/>
              <a:gdLst/>
              <a:ahLst/>
              <a:cxnLst/>
              <a:rect l="l" t="t" r="r" b="b"/>
              <a:pathLst>
                <a:path w="527274" h="323676">
                  <a:moveTo>
                    <a:pt x="324074" y="0"/>
                  </a:moveTo>
                  <a:lnTo>
                    <a:pt x="0" y="0"/>
                  </a:lnTo>
                  <a:lnTo>
                    <a:pt x="203200" y="323676"/>
                  </a:lnTo>
                  <a:lnTo>
                    <a:pt x="527274" y="323676"/>
                  </a:lnTo>
                  <a:lnTo>
                    <a:pt x="324074" y="0"/>
                  </a:lnTo>
                  <a:close/>
                </a:path>
              </a:pathLst>
            </a:custGeom>
            <a:solidFill>
              <a:srgbClr val="25303C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01600" y="-57150"/>
              <a:ext cx="324074" cy="380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366187" y="2048194"/>
            <a:ext cx="1006821" cy="1040642"/>
          </a:xfrm>
          <a:custGeom>
            <a:avLst/>
            <a:gdLst/>
            <a:ahLst/>
            <a:cxnLst/>
            <a:rect l="l" t="t" r="r" b="b"/>
            <a:pathLst>
              <a:path w="1006821" h="1040642">
                <a:moveTo>
                  <a:pt x="0" y="0"/>
                </a:moveTo>
                <a:lnTo>
                  <a:pt x="1006822" y="0"/>
                </a:lnTo>
                <a:lnTo>
                  <a:pt x="1006822" y="1040642"/>
                </a:lnTo>
                <a:lnTo>
                  <a:pt x="0" y="10406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366187" y="4387524"/>
            <a:ext cx="1006821" cy="1040642"/>
          </a:xfrm>
          <a:custGeom>
            <a:avLst/>
            <a:gdLst/>
            <a:ahLst/>
            <a:cxnLst/>
            <a:rect l="l" t="t" r="r" b="b"/>
            <a:pathLst>
              <a:path w="1006821" h="1040642">
                <a:moveTo>
                  <a:pt x="0" y="0"/>
                </a:moveTo>
                <a:lnTo>
                  <a:pt x="1006822" y="0"/>
                </a:lnTo>
                <a:lnTo>
                  <a:pt x="1006822" y="1040642"/>
                </a:lnTo>
                <a:lnTo>
                  <a:pt x="0" y="10406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366187" y="6656116"/>
            <a:ext cx="1006821" cy="1040642"/>
          </a:xfrm>
          <a:custGeom>
            <a:avLst/>
            <a:gdLst/>
            <a:ahLst/>
            <a:cxnLst/>
            <a:rect l="l" t="t" r="r" b="b"/>
            <a:pathLst>
              <a:path w="1006821" h="1040642">
                <a:moveTo>
                  <a:pt x="0" y="0"/>
                </a:moveTo>
                <a:lnTo>
                  <a:pt x="1006822" y="0"/>
                </a:lnTo>
                <a:lnTo>
                  <a:pt x="1006822" y="1040643"/>
                </a:lnTo>
                <a:lnTo>
                  <a:pt x="0" y="10406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3" name="Group 33"/>
          <p:cNvGrpSpPr/>
          <p:nvPr/>
        </p:nvGrpSpPr>
        <p:grpSpPr>
          <a:xfrm>
            <a:off x="1683749" y="1635760"/>
            <a:ext cx="8152417" cy="8282902"/>
            <a:chOff x="0" y="0"/>
            <a:chExt cx="10869889" cy="1104387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97510" cy="618380"/>
            </a:xfrm>
            <a:custGeom>
              <a:avLst/>
              <a:gdLst/>
              <a:ahLst/>
              <a:cxnLst/>
              <a:rect l="l" t="t" r="r" b="b"/>
              <a:pathLst>
                <a:path w="597510" h="618380">
                  <a:moveTo>
                    <a:pt x="0" y="0"/>
                  </a:moveTo>
                  <a:lnTo>
                    <a:pt x="597510" y="0"/>
                  </a:lnTo>
                  <a:lnTo>
                    <a:pt x="597510" y="618380"/>
                  </a:lnTo>
                  <a:lnTo>
                    <a:pt x="0" y="6183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0" y="8695909"/>
              <a:ext cx="597510" cy="618380"/>
            </a:xfrm>
            <a:custGeom>
              <a:avLst/>
              <a:gdLst/>
              <a:ahLst/>
              <a:cxnLst/>
              <a:rect l="l" t="t" r="r" b="b"/>
              <a:pathLst>
                <a:path w="597510" h="618380">
                  <a:moveTo>
                    <a:pt x="0" y="0"/>
                  </a:moveTo>
                  <a:lnTo>
                    <a:pt x="597510" y="0"/>
                  </a:lnTo>
                  <a:lnTo>
                    <a:pt x="597510" y="618380"/>
                  </a:lnTo>
                  <a:lnTo>
                    <a:pt x="0" y="6183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>
              <a:off x="4523919" y="8698034"/>
              <a:ext cx="597510" cy="618380"/>
            </a:xfrm>
            <a:custGeom>
              <a:avLst/>
              <a:gdLst/>
              <a:ahLst/>
              <a:cxnLst/>
              <a:rect l="l" t="t" r="r" b="b"/>
              <a:pathLst>
                <a:path w="597510" h="618380">
                  <a:moveTo>
                    <a:pt x="0" y="0"/>
                  </a:moveTo>
                  <a:lnTo>
                    <a:pt x="597509" y="0"/>
                  </a:lnTo>
                  <a:lnTo>
                    <a:pt x="597509" y="618380"/>
                  </a:lnTo>
                  <a:lnTo>
                    <a:pt x="0" y="6183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>
              <a:off x="0" y="10425490"/>
              <a:ext cx="597510" cy="618380"/>
            </a:xfrm>
            <a:custGeom>
              <a:avLst/>
              <a:gdLst/>
              <a:ahLst/>
              <a:cxnLst/>
              <a:rect l="l" t="t" r="r" b="b"/>
              <a:pathLst>
                <a:path w="597510" h="618380">
                  <a:moveTo>
                    <a:pt x="0" y="0"/>
                  </a:moveTo>
                  <a:lnTo>
                    <a:pt x="597510" y="0"/>
                  </a:lnTo>
                  <a:lnTo>
                    <a:pt x="597510" y="618380"/>
                  </a:lnTo>
                  <a:lnTo>
                    <a:pt x="0" y="6183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TextBox 38"/>
            <p:cNvSpPr txBox="1"/>
            <p:nvPr/>
          </p:nvSpPr>
          <p:spPr>
            <a:xfrm>
              <a:off x="883789" y="7534"/>
              <a:ext cx="9986099" cy="1648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86"/>
                </a:lnSpc>
              </a:pPr>
              <a:r>
                <a:rPr lang="en-US" sz="2347">
                  <a:solidFill>
                    <a:srgbClr val="001430"/>
                  </a:solidFill>
                  <a:latin typeface="Poppins 1 Bold"/>
                </a:rPr>
                <a:t>Directores, colaboradores y voluntarios que participen en empresas y organizaciones sin</a:t>
              </a:r>
            </a:p>
            <a:p>
              <a:pPr>
                <a:lnSpc>
                  <a:spcPts val="3286"/>
                </a:lnSpc>
                <a:spcBef>
                  <a:spcPct val="0"/>
                </a:spcBef>
              </a:pPr>
              <a:r>
                <a:rPr lang="en-US" sz="2347">
                  <a:solidFill>
                    <a:srgbClr val="001430"/>
                  </a:solidFill>
                  <a:latin typeface="Poppins 1 Bold"/>
                </a:rPr>
                <a:t>fines de lucro.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931847" y="8703443"/>
              <a:ext cx="2770002" cy="540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86"/>
                </a:lnSpc>
                <a:spcBef>
                  <a:spcPct val="0"/>
                </a:spcBef>
              </a:pPr>
              <a:r>
                <a:rPr lang="en-US" sz="2347">
                  <a:solidFill>
                    <a:srgbClr val="001430"/>
                  </a:solidFill>
                  <a:latin typeface="Poppins 1 Bold"/>
                </a:rPr>
                <a:t>Empresarios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5455766" y="8705568"/>
              <a:ext cx="3453687" cy="540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86"/>
                </a:lnSpc>
                <a:spcBef>
                  <a:spcPct val="0"/>
                </a:spcBef>
              </a:pPr>
              <a:r>
                <a:rPr lang="en-US" sz="2347">
                  <a:solidFill>
                    <a:srgbClr val="001430"/>
                  </a:solidFill>
                  <a:latin typeface="Poppins 1 Bold"/>
                </a:rPr>
                <a:t>Emprendedores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931847" y="10403067"/>
              <a:ext cx="2242975" cy="540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86"/>
                </a:lnSpc>
                <a:spcBef>
                  <a:spcPct val="0"/>
                </a:spcBef>
              </a:pPr>
              <a:r>
                <a:rPr lang="en-US" sz="2347">
                  <a:solidFill>
                    <a:srgbClr val="001430"/>
                  </a:solidFill>
                  <a:latin typeface="Poppins 1 Bold"/>
                  <a:ea typeface="Poppins 1 Bold"/>
                </a:rPr>
                <a:t>Startup´s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893247" y="1920855"/>
              <a:ext cx="9378583" cy="2201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86"/>
                </a:lnSpc>
              </a:pPr>
              <a:r>
                <a:rPr lang="en-US" sz="2347">
                  <a:solidFill>
                    <a:srgbClr val="001430"/>
                  </a:solidFill>
                  <a:latin typeface="Poppins 1 Bold"/>
                </a:rPr>
                <a:t>Entidades gubernamentales y no gubernamentales con participación activa</a:t>
              </a:r>
            </a:p>
            <a:p>
              <a:pPr>
                <a:lnSpc>
                  <a:spcPts val="3286"/>
                </a:lnSpc>
                <a:spcBef>
                  <a:spcPct val="0"/>
                </a:spcBef>
              </a:pPr>
              <a:r>
                <a:rPr lang="en-US" sz="2347">
                  <a:solidFill>
                    <a:srgbClr val="001430"/>
                  </a:solidFill>
                  <a:latin typeface="Poppins 1 Bold"/>
                </a:rPr>
                <a:t>en políticas, planes y acciones de Impacto Social y Desarrollo Sostenible.</a:t>
              </a:r>
            </a:p>
          </p:txBody>
        </p:sp>
        <p:sp>
          <p:nvSpPr>
            <p:cNvPr id="43" name="Freeform 43"/>
            <p:cNvSpPr/>
            <p:nvPr/>
          </p:nvSpPr>
          <p:spPr>
            <a:xfrm>
              <a:off x="0" y="1987530"/>
              <a:ext cx="597510" cy="618380"/>
            </a:xfrm>
            <a:custGeom>
              <a:avLst/>
              <a:gdLst/>
              <a:ahLst/>
              <a:cxnLst/>
              <a:rect l="l" t="t" r="r" b="b"/>
              <a:pathLst>
                <a:path w="597510" h="618380">
                  <a:moveTo>
                    <a:pt x="0" y="0"/>
                  </a:moveTo>
                  <a:lnTo>
                    <a:pt x="597510" y="0"/>
                  </a:lnTo>
                  <a:lnTo>
                    <a:pt x="597510" y="618380"/>
                  </a:lnTo>
                  <a:lnTo>
                    <a:pt x="0" y="6183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4" name="TextBox 44"/>
            <p:cNvSpPr txBox="1"/>
            <p:nvPr/>
          </p:nvSpPr>
          <p:spPr>
            <a:xfrm>
              <a:off x="870804" y="4387879"/>
              <a:ext cx="9378583" cy="540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86"/>
                </a:lnSpc>
                <a:spcBef>
                  <a:spcPct val="0"/>
                </a:spcBef>
              </a:pPr>
              <a:r>
                <a:rPr lang="en-US" sz="2347">
                  <a:solidFill>
                    <a:srgbClr val="001430"/>
                  </a:solidFill>
                  <a:latin typeface="Poppins 1 Bold"/>
                </a:rPr>
                <a:t>Procuradores de Fondos de Universidades.</a:t>
              </a:r>
            </a:p>
          </p:txBody>
        </p:sp>
        <p:sp>
          <p:nvSpPr>
            <p:cNvPr id="45" name="Freeform 45"/>
            <p:cNvSpPr/>
            <p:nvPr/>
          </p:nvSpPr>
          <p:spPr>
            <a:xfrm>
              <a:off x="0" y="4310387"/>
              <a:ext cx="597510" cy="618380"/>
            </a:xfrm>
            <a:custGeom>
              <a:avLst/>
              <a:gdLst/>
              <a:ahLst/>
              <a:cxnLst/>
              <a:rect l="l" t="t" r="r" b="b"/>
              <a:pathLst>
                <a:path w="597510" h="618380">
                  <a:moveTo>
                    <a:pt x="0" y="0"/>
                  </a:moveTo>
                  <a:lnTo>
                    <a:pt x="597510" y="0"/>
                  </a:lnTo>
                  <a:lnTo>
                    <a:pt x="597510" y="618380"/>
                  </a:lnTo>
                  <a:lnTo>
                    <a:pt x="0" y="6183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6" name="TextBox 46"/>
            <p:cNvSpPr txBox="1"/>
            <p:nvPr/>
          </p:nvSpPr>
          <p:spPr>
            <a:xfrm>
              <a:off x="931847" y="5193793"/>
              <a:ext cx="8799675" cy="1648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86"/>
                </a:lnSpc>
                <a:spcBef>
                  <a:spcPct val="0"/>
                </a:spcBef>
              </a:pPr>
              <a:r>
                <a:rPr lang="en-US" sz="2347">
                  <a:solidFill>
                    <a:srgbClr val="001430"/>
                  </a:solidFill>
                  <a:latin typeface="Poppins 1 Bold"/>
                </a:rPr>
                <a:t>Profesores, asesores, coordinadores que lideran o colaboran en instituciones como consultoras, fundaciones, ONGs, etc.</a:t>
              </a:r>
            </a:p>
          </p:txBody>
        </p:sp>
        <p:sp>
          <p:nvSpPr>
            <p:cNvPr id="47" name="Freeform 47"/>
            <p:cNvSpPr/>
            <p:nvPr/>
          </p:nvSpPr>
          <p:spPr>
            <a:xfrm>
              <a:off x="0" y="5386867"/>
              <a:ext cx="597510" cy="618380"/>
            </a:xfrm>
            <a:custGeom>
              <a:avLst/>
              <a:gdLst/>
              <a:ahLst/>
              <a:cxnLst/>
              <a:rect l="l" t="t" r="r" b="b"/>
              <a:pathLst>
                <a:path w="597510" h="618380">
                  <a:moveTo>
                    <a:pt x="0" y="0"/>
                  </a:moveTo>
                  <a:lnTo>
                    <a:pt x="597510" y="0"/>
                  </a:lnTo>
                  <a:lnTo>
                    <a:pt x="597510" y="618380"/>
                  </a:lnTo>
                  <a:lnTo>
                    <a:pt x="0" y="6183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8" name="TextBox 48"/>
            <p:cNvSpPr txBox="1"/>
            <p:nvPr/>
          </p:nvSpPr>
          <p:spPr>
            <a:xfrm>
              <a:off x="931847" y="7211907"/>
              <a:ext cx="9378583" cy="10945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86"/>
                </a:lnSpc>
                <a:spcBef>
                  <a:spcPct val="0"/>
                </a:spcBef>
              </a:pPr>
              <a:r>
                <a:rPr lang="en-US" sz="2347">
                  <a:solidFill>
                    <a:srgbClr val="001430"/>
                  </a:solidFill>
                  <a:latin typeface="Poppins 1 Bold"/>
                </a:rPr>
                <a:t>Gestores de Cooperativas y Sociedades de Desarrollo Rural</a:t>
              </a:r>
            </a:p>
          </p:txBody>
        </p:sp>
        <p:sp>
          <p:nvSpPr>
            <p:cNvPr id="49" name="Freeform 49"/>
            <p:cNvSpPr/>
            <p:nvPr/>
          </p:nvSpPr>
          <p:spPr>
            <a:xfrm>
              <a:off x="0" y="7278582"/>
              <a:ext cx="597510" cy="618380"/>
            </a:xfrm>
            <a:custGeom>
              <a:avLst/>
              <a:gdLst/>
              <a:ahLst/>
              <a:cxnLst/>
              <a:rect l="l" t="t" r="r" b="b"/>
              <a:pathLst>
                <a:path w="597510" h="618380">
                  <a:moveTo>
                    <a:pt x="0" y="0"/>
                  </a:moveTo>
                  <a:lnTo>
                    <a:pt x="597510" y="0"/>
                  </a:lnTo>
                  <a:lnTo>
                    <a:pt x="597510" y="618380"/>
                  </a:lnTo>
                  <a:lnTo>
                    <a:pt x="0" y="6183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0" name="Freeform 50"/>
            <p:cNvSpPr/>
            <p:nvPr/>
          </p:nvSpPr>
          <p:spPr>
            <a:xfrm>
              <a:off x="0" y="9560699"/>
              <a:ext cx="597510" cy="618380"/>
            </a:xfrm>
            <a:custGeom>
              <a:avLst/>
              <a:gdLst/>
              <a:ahLst/>
              <a:cxnLst/>
              <a:rect l="l" t="t" r="r" b="b"/>
              <a:pathLst>
                <a:path w="597510" h="618380">
                  <a:moveTo>
                    <a:pt x="0" y="0"/>
                  </a:moveTo>
                  <a:lnTo>
                    <a:pt x="597510" y="0"/>
                  </a:lnTo>
                  <a:lnTo>
                    <a:pt x="597510" y="618380"/>
                  </a:lnTo>
                  <a:lnTo>
                    <a:pt x="0" y="6183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1" name="TextBox 51"/>
            <p:cNvSpPr txBox="1"/>
            <p:nvPr/>
          </p:nvSpPr>
          <p:spPr>
            <a:xfrm>
              <a:off x="931847" y="9568234"/>
              <a:ext cx="5978823" cy="540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86"/>
                </a:lnSpc>
                <a:spcBef>
                  <a:spcPct val="0"/>
                </a:spcBef>
              </a:pPr>
              <a:r>
                <a:rPr lang="en-US" sz="2347">
                  <a:solidFill>
                    <a:srgbClr val="001430"/>
                  </a:solidFill>
                  <a:latin typeface="Poppins 1 Bold"/>
                </a:rPr>
                <a:t>Personas Físicas y Morales</a:t>
              </a:r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1028700" y="706120"/>
            <a:ext cx="9007370" cy="626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0"/>
              </a:lnSpc>
            </a:pPr>
            <a:r>
              <a:rPr lang="en-US" sz="4000" spc="-120">
                <a:solidFill>
                  <a:srgbClr val="000000"/>
                </a:solidFill>
                <a:latin typeface="Poppins 1 Bold"/>
              </a:rPr>
              <a:t> Quienes Aplican?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612287" y="-1601786"/>
            <a:ext cx="1028700" cy="2630486"/>
            <a:chOff x="0" y="0"/>
            <a:chExt cx="698500" cy="1786132"/>
          </a:xfrm>
        </p:grpSpPr>
        <p:sp>
          <p:nvSpPr>
            <p:cNvPr id="3" name="Freeform 3"/>
            <p:cNvSpPr/>
            <p:nvPr/>
          </p:nvSpPr>
          <p:spPr>
            <a:xfrm>
              <a:off x="0" y="13661"/>
              <a:ext cx="698500" cy="1758810"/>
            </a:xfrm>
            <a:custGeom>
              <a:avLst/>
              <a:gdLst/>
              <a:ahLst/>
              <a:cxnLst/>
              <a:rect l="l" t="t" r="r" b="b"/>
              <a:pathLst>
                <a:path w="698500" h="1758810">
                  <a:moveTo>
                    <a:pt x="410743" y="22117"/>
                  </a:moveTo>
                  <a:lnTo>
                    <a:pt x="637007" y="153761"/>
                  </a:lnTo>
                  <a:cubicBezTo>
                    <a:pt x="675079" y="175912"/>
                    <a:pt x="698500" y="216636"/>
                    <a:pt x="698500" y="260683"/>
                  </a:cubicBezTo>
                  <a:lnTo>
                    <a:pt x="698500" y="1498128"/>
                  </a:lnTo>
                  <a:cubicBezTo>
                    <a:pt x="698500" y="1542174"/>
                    <a:pt x="675079" y="1582898"/>
                    <a:pt x="637007" y="1605049"/>
                  </a:cubicBezTo>
                  <a:lnTo>
                    <a:pt x="410743" y="1736694"/>
                  </a:lnTo>
                  <a:cubicBezTo>
                    <a:pt x="372730" y="1758810"/>
                    <a:pt x="325770" y="1758810"/>
                    <a:pt x="287757" y="1736694"/>
                  </a:cubicBezTo>
                  <a:lnTo>
                    <a:pt x="61493" y="1605049"/>
                  </a:lnTo>
                  <a:cubicBezTo>
                    <a:pt x="23421" y="1582898"/>
                    <a:pt x="0" y="1542174"/>
                    <a:pt x="0" y="1498128"/>
                  </a:cubicBezTo>
                  <a:lnTo>
                    <a:pt x="0" y="260683"/>
                  </a:lnTo>
                  <a:cubicBezTo>
                    <a:pt x="0" y="216636"/>
                    <a:pt x="23421" y="175912"/>
                    <a:pt x="61493" y="153761"/>
                  </a:cubicBezTo>
                  <a:lnTo>
                    <a:pt x="287757" y="22117"/>
                  </a:lnTo>
                  <a:cubicBezTo>
                    <a:pt x="325770" y="0"/>
                    <a:pt x="372730" y="0"/>
                    <a:pt x="410743" y="22117"/>
                  </a:cubicBezTo>
                  <a:close/>
                </a:path>
              </a:pathLst>
            </a:custGeom>
            <a:solidFill>
              <a:srgbClr val="00AD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58750"/>
              <a:ext cx="698500" cy="14876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99384" y="2754453"/>
            <a:ext cx="6259042" cy="2089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63"/>
              </a:lnSpc>
            </a:pPr>
            <a:r>
              <a:rPr lang="en-US" sz="2302">
                <a:solidFill>
                  <a:srgbClr val="000B5D"/>
                </a:solidFill>
                <a:latin typeface="Poppins 1"/>
              </a:rPr>
              <a:t>Enriquecemos el proyecto para que sea mejor visto por los Dictaminadores, cuidando los procedimientos legales, jurídicos, buenas prácticos y técnicas en los procesos, para acceder a recursos.</a:t>
            </a:r>
          </a:p>
          <a:p>
            <a:pPr algn="just">
              <a:lnSpc>
                <a:spcPts val="2763"/>
              </a:lnSpc>
            </a:pPr>
            <a:endParaRPr lang="en-US" sz="2302">
              <a:solidFill>
                <a:srgbClr val="000B5D"/>
              </a:solidFill>
              <a:latin typeface="Poppins 1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923925"/>
            <a:ext cx="6313463" cy="625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87"/>
              </a:lnSpc>
            </a:pPr>
            <a:r>
              <a:rPr lang="en-US" sz="3419">
                <a:solidFill>
                  <a:srgbClr val="000B5D"/>
                </a:solidFill>
                <a:latin typeface="Poppins 1"/>
              </a:rPr>
              <a:t>DESARROLLO DEL PROYECTO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587952"/>
            <a:ext cx="7052267" cy="739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29"/>
              </a:lnSpc>
            </a:pPr>
            <a:r>
              <a:rPr lang="en-US" sz="5129">
                <a:solidFill>
                  <a:srgbClr val="000B5D"/>
                </a:solidFill>
                <a:latin typeface="Poppins 1 Semi-Bold"/>
              </a:rPr>
              <a:t>CON METODOLOGÍA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-3036590" y="7238105"/>
            <a:ext cx="11495314" cy="465019"/>
            <a:chOff x="0" y="0"/>
            <a:chExt cx="17266993" cy="698500"/>
          </a:xfrm>
        </p:grpSpPr>
        <p:sp>
          <p:nvSpPr>
            <p:cNvPr id="9" name="Freeform 9"/>
            <p:cNvSpPr/>
            <p:nvPr/>
          </p:nvSpPr>
          <p:spPr>
            <a:xfrm>
              <a:off x="1423" y="0"/>
              <a:ext cx="17264147" cy="698500"/>
            </a:xfrm>
            <a:custGeom>
              <a:avLst/>
              <a:gdLst/>
              <a:ahLst/>
              <a:cxnLst/>
              <a:rect l="l" t="t" r="r" b="b"/>
              <a:pathLst>
                <a:path w="17264147" h="698500">
                  <a:moveTo>
                    <a:pt x="17261844" y="355653"/>
                  </a:moveTo>
                  <a:lnTo>
                    <a:pt x="17066095" y="692097"/>
                  </a:lnTo>
                  <a:cubicBezTo>
                    <a:pt x="17063788" y="696061"/>
                    <a:pt x="17059548" y="698500"/>
                    <a:pt x="17054961" y="698500"/>
                  </a:cubicBezTo>
                  <a:lnTo>
                    <a:pt x="209185" y="698500"/>
                  </a:lnTo>
                  <a:cubicBezTo>
                    <a:pt x="204599" y="698500"/>
                    <a:pt x="200358" y="696061"/>
                    <a:pt x="198051" y="692097"/>
                  </a:cubicBezTo>
                  <a:lnTo>
                    <a:pt x="2303" y="355653"/>
                  </a:lnTo>
                  <a:cubicBezTo>
                    <a:pt x="0" y="351695"/>
                    <a:pt x="0" y="346805"/>
                    <a:pt x="2303" y="342847"/>
                  </a:cubicBezTo>
                  <a:lnTo>
                    <a:pt x="198051" y="6403"/>
                  </a:lnTo>
                  <a:cubicBezTo>
                    <a:pt x="200358" y="2439"/>
                    <a:pt x="204599" y="0"/>
                    <a:pt x="209185" y="0"/>
                  </a:cubicBezTo>
                  <a:lnTo>
                    <a:pt x="17054961" y="0"/>
                  </a:lnTo>
                  <a:cubicBezTo>
                    <a:pt x="17059548" y="0"/>
                    <a:pt x="17063788" y="2439"/>
                    <a:pt x="17066095" y="6403"/>
                  </a:cubicBezTo>
                  <a:lnTo>
                    <a:pt x="17261844" y="342847"/>
                  </a:lnTo>
                  <a:cubicBezTo>
                    <a:pt x="17264146" y="346805"/>
                    <a:pt x="17264146" y="351695"/>
                    <a:pt x="17261844" y="355653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14300" y="19050"/>
              <a:ext cx="17038393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128905" y="10036076"/>
            <a:ext cx="3213258" cy="863426"/>
            <a:chOff x="0" y="0"/>
            <a:chExt cx="2599481" cy="698500"/>
          </a:xfrm>
        </p:grpSpPr>
        <p:sp>
          <p:nvSpPr>
            <p:cNvPr id="12" name="Freeform 12"/>
            <p:cNvSpPr/>
            <p:nvPr/>
          </p:nvSpPr>
          <p:spPr>
            <a:xfrm>
              <a:off x="5089" y="0"/>
              <a:ext cx="2589303" cy="698500"/>
            </a:xfrm>
            <a:custGeom>
              <a:avLst/>
              <a:gdLst/>
              <a:ahLst/>
              <a:cxnLst/>
              <a:rect l="l" t="t" r="r" b="b"/>
              <a:pathLst>
                <a:path w="2589303" h="698500">
                  <a:moveTo>
                    <a:pt x="2581064" y="372158"/>
                  </a:moveTo>
                  <a:lnTo>
                    <a:pt x="2404521" y="675592"/>
                  </a:lnTo>
                  <a:cubicBezTo>
                    <a:pt x="2396269" y="689775"/>
                    <a:pt x="2381098" y="698500"/>
                    <a:pt x="2364689" y="698500"/>
                  </a:cubicBezTo>
                  <a:lnTo>
                    <a:pt x="224614" y="698500"/>
                  </a:lnTo>
                  <a:cubicBezTo>
                    <a:pt x="208205" y="698500"/>
                    <a:pt x="193035" y="689775"/>
                    <a:pt x="184783" y="675592"/>
                  </a:cubicBezTo>
                  <a:lnTo>
                    <a:pt x="8239" y="372158"/>
                  </a:lnTo>
                  <a:cubicBezTo>
                    <a:pt x="0" y="357997"/>
                    <a:pt x="0" y="340503"/>
                    <a:pt x="8239" y="326342"/>
                  </a:cubicBezTo>
                  <a:lnTo>
                    <a:pt x="184783" y="22908"/>
                  </a:lnTo>
                  <a:cubicBezTo>
                    <a:pt x="193035" y="8725"/>
                    <a:pt x="208205" y="0"/>
                    <a:pt x="224614" y="0"/>
                  </a:cubicBezTo>
                  <a:lnTo>
                    <a:pt x="2364689" y="0"/>
                  </a:lnTo>
                  <a:cubicBezTo>
                    <a:pt x="2381098" y="0"/>
                    <a:pt x="2396269" y="8725"/>
                    <a:pt x="2404521" y="22908"/>
                  </a:cubicBezTo>
                  <a:lnTo>
                    <a:pt x="2581064" y="326342"/>
                  </a:lnTo>
                  <a:cubicBezTo>
                    <a:pt x="2589303" y="340503"/>
                    <a:pt x="2589303" y="357997"/>
                    <a:pt x="2581064" y="372158"/>
                  </a:cubicBezTo>
                  <a:close/>
                </a:path>
              </a:pathLst>
            </a:custGeom>
            <a:solidFill>
              <a:srgbClr val="00ADE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14300" y="19050"/>
              <a:ext cx="2370881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313401" y="9855287"/>
            <a:ext cx="6048935" cy="863426"/>
            <a:chOff x="0" y="0"/>
            <a:chExt cx="4893504" cy="698500"/>
          </a:xfrm>
        </p:grpSpPr>
        <p:sp>
          <p:nvSpPr>
            <p:cNvPr id="15" name="Freeform 15"/>
            <p:cNvSpPr/>
            <p:nvPr/>
          </p:nvSpPr>
          <p:spPr>
            <a:xfrm>
              <a:off x="2703" y="0"/>
              <a:ext cx="4888098" cy="698500"/>
            </a:xfrm>
            <a:custGeom>
              <a:avLst/>
              <a:gdLst/>
              <a:ahLst/>
              <a:cxnLst/>
              <a:rect l="l" t="t" r="r" b="b"/>
              <a:pathLst>
                <a:path w="4888098" h="698500">
                  <a:moveTo>
                    <a:pt x="4883721" y="361419"/>
                  </a:moveTo>
                  <a:lnTo>
                    <a:pt x="4694682" y="686331"/>
                  </a:lnTo>
                  <a:cubicBezTo>
                    <a:pt x="4690298" y="693865"/>
                    <a:pt x="4682239" y="698500"/>
                    <a:pt x="4673523" y="698500"/>
                  </a:cubicBezTo>
                  <a:lnTo>
                    <a:pt x="214576" y="698500"/>
                  </a:lnTo>
                  <a:cubicBezTo>
                    <a:pt x="205859" y="698500"/>
                    <a:pt x="197800" y="693865"/>
                    <a:pt x="193417" y="686331"/>
                  </a:cubicBezTo>
                  <a:lnTo>
                    <a:pt x="4377" y="361419"/>
                  </a:lnTo>
                  <a:cubicBezTo>
                    <a:pt x="0" y="353897"/>
                    <a:pt x="0" y="344603"/>
                    <a:pt x="4377" y="337081"/>
                  </a:cubicBezTo>
                  <a:lnTo>
                    <a:pt x="193417" y="12169"/>
                  </a:lnTo>
                  <a:cubicBezTo>
                    <a:pt x="197800" y="4635"/>
                    <a:pt x="205859" y="0"/>
                    <a:pt x="214576" y="0"/>
                  </a:cubicBezTo>
                  <a:lnTo>
                    <a:pt x="4673523" y="0"/>
                  </a:lnTo>
                  <a:cubicBezTo>
                    <a:pt x="4682239" y="0"/>
                    <a:pt x="4690298" y="4635"/>
                    <a:pt x="4694682" y="12169"/>
                  </a:cubicBezTo>
                  <a:lnTo>
                    <a:pt x="4883721" y="337081"/>
                  </a:lnTo>
                  <a:cubicBezTo>
                    <a:pt x="4888098" y="344603"/>
                    <a:pt x="4888098" y="353897"/>
                    <a:pt x="4883721" y="361419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14300" y="19050"/>
              <a:ext cx="4664904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91220" y="5357944"/>
            <a:ext cx="4916760" cy="4225341"/>
            <a:chOff x="0" y="0"/>
            <a:chExt cx="812800" cy="698500"/>
          </a:xfrm>
        </p:grpSpPr>
        <p:sp>
          <p:nvSpPr>
            <p:cNvPr id="18" name="Freeform 18"/>
            <p:cNvSpPr/>
            <p:nvPr/>
          </p:nvSpPr>
          <p:spPr>
            <a:xfrm>
              <a:off x="3326" y="0"/>
              <a:ext cx="806148" cy="698500"/>
            </a:xfrm>
            <a:custGeom>
              <a:avLst/>
              <a:gdLst/>
              <a:ahLst/>
              <a:cxnLst/>
              <a:rect l="l" t="t" r="r" b="b"/>
              <a:pathLst>
                <a:path w="806148" h="698500">
                  <a:moveTo>
                    <a:pt x="800764" y="364221"/>
                  </a:moveTo>
                  <a:lnTo>
                    <a:pt x="614984" y="683529"/>
                  </a:lnTo>
                  <a:cubicBezTo>
                    <a:pt x="609592" y="692798"/>
                    <a:pt x="599677" y="698500"/>
                    <a:pt x="588953" y="698500"/>
                  </a:cubicBezTo>
                  <a:lnTo>
                    <a:pt x="217195" y="698500"/>
                  </a:lnTo>
                  <a:cubicBezTo>
                    <a:pt x="206471" y="698500"/>
                    <a:pt x="196556" y="692798"/>
                    <a:pt x="191164" y="683529"/>
                  </a:cubicBezTo>
                  <a:lnTo>
                    <a:pt x="5384" y="364221"/>
                  </a:lnTo>
                  <a:cubicBezTo>
                    <a:pt x="0" y="354967"/>
                    <a:pt x="0" y="343533"/>
                    <a:pt x="5384" y="334279"/>
                  </a:cubicBezTo>
                  <a:lnTo>
                    <a:pt x="191164" y="14971"/>
                  </a:lnTo>
                  <a:cubicBezTo>
                    <a:pt x="196556" y="5702"/>
                    <a:pt x="206471" y="0"/>
                    <a:pt x="217195" y="0"/>
                  </a:cubicBezTo>
                  <a:lnTo>
                    <a:pt x="588953" y="0"/>
                  </a:lnTo>
                  <a:cubicBezTo>
                    <a:pt x="599677" y="0"/>
                    <a:pt x="609592" y="5702"/>
                    <a:pt x="614984" y="14971"/>
                  </a:cubicBezTo>
                  <a:lnTo>
                    <a:pt x="800764" y="334279"/>
                  </a:lnTo>
                  <a:cubicBezTo>
                    <a:pt x="806148" y="343533"/>
                    <a:pt x="806148" y="354967"/>
                    <a:pt x="800764" y="364221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14300" y="28575"/>
              <a:ext cx="5842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24522" y="5472501"/>
            <a:ext cx="4650155" cy="3996227"/>
            <a:chOff x="0" y="0"/>
            <a:chExt cx="812800" cy="698500"/>
          </a:xfrm>
        </p:grpSpPr>
        <p:sp>
          <p:nvSpPr>
            <p:cNvPr id="21" name="Freeform 21"/>
            <p:cNvSpPr/>
            <p:nvPr/>
          </p:nvSpPr>
          <p:spPr>
            <a:xfrm>
              <a:off x="3517" y="0"/>
              <a:ext cx="805767" cy="698500"/>
            </a:xfrm>
            <a:custGeom>
              <a:avLst/>
              <a:gdLst/>
              <a:ahLst/>
              <a:cxnLst/>
              <a:rect l="l" t="t" r="r" b="b"/>
              <a:pathLst>
                <a:path w="805767" h="698500">
                  <a:moveTo>
                    <a:pt x="800073" y="365079"/>
                  </a:moveTo>
                  <a:lnTo>
                    <a:pt x="615293" y="682671"/>
                  </a:lnTo>
                  <a:cubicBezTo>
                    <a:pt x="609591" y="692471"/>
                    <a:pt x="599108" y="698500"/>
                    <a:pt x="587769" y="698500"/>
                  </a:cubicBezTo>
                  <a:lnTo>
                    <a:pt x="217997" y="698500"/>
                  </a:lnTo>
                  <a:cubicBezTo>
                    <a:pt x="206658" y="698500"/>
                    <a:pt x="196175" y="692471"/>
                    <a:pt x="190473" y="682671"/>
                  </a:cubicBezTo>
                  <a:lnTo>
                    <a:pt x="5693" y="365079"/>
                  </a:lnTo>
                  <a:cubicBezTo>
                    <a:pt x="0" y="355294"/>
                    <a:pt x="0" y="343206"/>
                    <a:pt x="5693" y="333421"/>
                  </a:cubicBezTo>
                  <a:lnTo>
                    <a:pt x="190473" y="15829"/>
                  </a:lnTo>
                  <a:cubicBezTo>
                    <a:pt x="196175" y="6029"/>
                    <a:pt x="206658" y="0"/>
                    <a:pt x="217997" y="0"/>
                  </a:cubicBezTo>
                  <a:lnTo>
                    <a:pt x="587769" y="0"/>
                  </a:lnTo>
                  <a:cubicBezTo>
                    <a:pt x="599108" y="0"/>
                    <a:pt x="609591" y="6029"/>
                    <a:pt x="615293" y="15829"/>
                  </a:cubicBezTo>
                  <a:lnTo>
                    <a:pt x="800073" y="333421"/>
                  </a:lnTo>
                  <a:cubicBezTo>
                    <a:pt x="805766" y="343206"/>
                    <a:pt x="805766" y="355294"/>
                    <a:pt x="800073" y="36507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14300" y="28575"/>
              <a:ext cx="5842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95239" y="5605036"/>
            <a:ext cx="4308721" cy="3731158"/>
            <a:chOff x="0" y="0"/>
            <a:chExt cx="4282440" cy="3708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4946" r="-14946"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6108823" y="9172575"/>
            <a:ext cx="12179177" cy="574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7"/>
              </a:lnSpc>
            </a:pPr>
            <a:r>
              <a:rPr lang="en-US" sz="3255">
                <a:solidFill>
                  <a:srgbClr val="000B5D"/>
                </a:solidFill>
                <a:latin typeface="Poppins 1"/>
              </a:rPr>
              <a:t>LAS CONVOCATORIAS NO ESTÁN HOMOLOGADAS.</a:t>
            </a:r>
          </a:p>
        </p:txBody>
      </p:sp>
      <p:sp>
        <p:nvSpPr>
          <p:cNvPr id="26" name="Freeform 26"/>
          <p:cNvSpPr/>
          <p:nvPr/>
        </p:nvSpPr>
        <p:spPr>
          <a:xfrm>
            <a:off x="8607197" y="1549790"/>
            <a:ext cx="9680803" cy="7260603"/>
          </a:xfrm>
          <a:custGeom>
            <a:avLst/>
            <a:gdLst/>
            <a:ahLst/>
            <a:cxnLst/>
            <a:rect l="l" t="t" r="r" b="b"/>
            <a:pathLst>
              <a:path w="9680803" h="7260603">
                <a:moveTo>
                  <a:pt x="0" y="0"/>
                </a:moveTo>
                <a:lnTo>
                  <a:pt x="9680803" y="0"/>
                </a:lnTo>
                <a:lnTo>
                  <a:pt x="9680803" y="7260603"/>
                </a:lnTo>
                <a:lnTo>
                  <a:pt x="0" y="72606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3000"/>
            </a:blip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17840325" y="-685265"/>
            <a:ext cx="1028700" cy="2630486"/>
            <a:chOff x="0" y="0"/>
            <a:chExt cx="698500" cy="1786132"/>
          </a:xfrm>
        </p:grpSpPr>
        <p:sp>
          <p:nvSpPr>
            <p:cNvPr id="28" name="Freeform 28"/>
            <p:cNvSpPr/>
            <p:nvPr/>
          </p:nvSpPr>
          <p:spPr>
            <a:xfrm>
              <a:off x="0" y="13661"/>
              <a:ext cx="698500" cy="1758810"/>
            </a:xfrm>
            <a:custGeom>
              <a:avLst/>
              <a:gdLst/>
              <a:ahLst/>
              <a:cxnLst/>
              <a:rect l="l" t="t" r="r" b="b"/>
              <a:pathLst>
                <a:path w="698500" h="1758810">
                  <a:moveTo>
                    <a:pt x="410743" y="22117"/>
                  </a:moveTo>
                  <a:lnTo>
                    <a:pt x="637007" y="153761"/>
                  </a:lnTo>
                  <a:cubicBezTo>
                    <a:pt x="675079" y="175912"/>
                    <a:pt x="698500" y="216636"/>
                    <a:pt x="698500" y="260683"/>
                  </a:cubicBezTo>
                  <a:lnTo>
                    <a:pt x="698500" y="1498128"/>
                  </a:lnTo>
                  <a:cubicBezTo>
                    <a:pt x="698500" y="1542174"/>
                    <a:pt x="675079" y="1582898"/>
                    <a:pt x="637007" y="1605049"/>
                  </a:cubicBezTo>
                  <a:lnTo>
                    <a:pt x="410743" y="1736694"/>
                  </a:lnTo>
                  <a:cubicBezTo>
                    <a:pt x="372730" y="1758810"/>
                    <a:pt x="325770" y="1758810"/>
                    <a:pt x="287757" y="1736694"/>
                  </a:cubicBezTo>
                  <a:lnTo>
                    <a:pt x="61493" y="1605049"/>
                  </a:lnTo>
                  <a:cubicBezTo>
                    <a:pt x="23421" y="1582898"/>
                    <a:pt x="0" y="1542174"/>
                    <a:pt x="0" y="1498128"/>
                  </a:cubicBezTo>
                  <a:lnTo>
                    <a:pt x="0" y="260683"/>
                  </a:lnTo>
                  <a:cubicBezTo>
                    <a:pt x="0" y="216636"/>
                    <a:pt x="23421" y="175912"/>
                    <a:pt x="61493" y="153761"/>
                  </a:cubicBezTo>
                  <a:lnTo>
                    <a:pt x="287757" y="22117"/>
                  </a:lnTo>
                  <a:cubicBezTo>
                    <a:pt x="325770" y="0"/>
                    <a:pt x="372730" y="0"/>
                    <a:pt x="410743" y="22117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158750"/>
              <a:ext cx="698500" cy="14876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612287" y="-1601786"/>
            <a:ext cx="1028700" cy="2630486"/>
            <a:chOff x="0" y="0"/>
            <a:chExt cx="698500" cy="1786132"/>
          </a:xfrm>
        </p:grpSpPr>
        <p:sp>
          <p:nvSpPr>
            <p:cNvPr id="3" name="Freeform 3"/>
            <p:cNvSpPr/>
            <p:nvPr/>
          </p:nvSpPr>
          <p:spPr>
            <a:xfrm>
              <a:off x="0" y="13661"/>
              <a:ext cx="698500" cy="1758810"/>
            </a:xfrm>
            <a:custGeom>
              <a:avLst/>
              <a:gdLst/>
              <a:ahLst/>
              <a:cxnLst/>
              <a:rect l="l" t="t" r="r" b="b"/>
              <a:pathLst>
                <a:path w="698500" h="1758810">
                  <a:moveTo>
                    <a:pt x="410743" y="22117"/>
                  </a:moveTo>
                  <a:lnTo>
                    <a:pt x="637007" y="153761"/>
                  </a:lnTo>
                  <a:cubicBezTo>
                    <a:pt x="675079" y="175912"/>
                    <a:pt x="698500" y="216636"/>
                    <a:pt x="698500" y="260683"/>
                  </a:cubicBezTo>
                  <a:lnTo>
                    <a:pt x="698500" y="1498128"/>
                  </a:lnTo>
                  <a:cubicBezTo>
                    <a:pt x="698500" y="1542174"/>
                    <a:pt x="675079" y="1582898"/>
                    <a:pt x="637007" y="1605049"/>
                  </a:cubicBezTo>
                  <a:lnTo>
                    <a:pt x="410743" y="1736694"/>
                  </a:lnTo>
                  <a:cubicBezTo>
                    <a:pt x="372730" y="1758810"/>
                    <a:pt x="325770" y="1758810"/>
                    <a:pt x="287757" y="1736694"/>
                  </a:cubicBezTo>
                  <a:lnTo>
                    <a:pt x="61493" y="1605049"/>
                  </a:lnTo>
                  <a:cubicBezTo>
                    <a:pt x="23421" y="1582898"/>
                    <a:pt x="0" y="1542174"/>
                    <a:pt x="0" y="1498128"/>
                  </a:cubicBezTo>
                  <a:lnTo>
                    <a:pt x="0" y="260683"/>
                  </a:lnTo>
                  <a:cubicBezTo>
                    <a:pt x="0" y="216636"/>
                    <a:pt x="23421" y="175912"/>
                    <a:pt x="61493" y="153761"/>
                  </a:cubicBezTo>
                  <a:lnTo>
                    <a:pt x="287757" y="22117"/>
                  </a:lnTo>
                  <a:cubicBezTo>
                    <a:pt x="325770" y="0"/>
                    <a:pt x="372730" y="0"/>
                    <a:pt x="410743" y="22117"/>
                  </a:cubicBezTo>
                  <a:close/>
                </a:path>
              </a:pathLst>
            </a:custGeom>
            <a:solidFill>
              <a:srgbClr val="00AD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58750"/>
              <a:ext cx="698500" cy="14876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840325" y="-685265"/>
            <a:ext cx="1028700" cy="2630486"/>
            <a:chOff x="0" y="0"/>
            <a:chExt cx="698500" cy="1786132"/>
          </a:xfrm>
        </p:grpSpPr>
        <p:sp>
          <p:nvSpPr>
            <p:cNvPr id="6" name="Freeform 6"/>
            <p:cNvSpPr/>
            <p:nvPr/>
          </p:nvSpPr>
          <p:spPr>
            <a:xfrm>
              <a:off x="0" y="13661"/>
              <a:ext cx="698500" cy="1758810"/>
            </a:xfrm>
            <a:custGeom>
              <a:avLst/>
              <a:gdLst/>
              <a:ahLst/>
              <a:cxnLst/>
              <a:rect l="l" t="t" r="r" b="b"/>
              <a:pathLst>
                <a:path w="698500" h="1758810">
                  <a:moveTo>
                    <a:pt x="410743" y="22117"/>
                  </a:moveTo>
                  <a:lnTo>
                    <a:pt x="637007" y="153761"/>
                  </a:lnTo>
                  <a:cubicBezTo>
                    <a:pt x="675079" y="175912"/>
                    <a:pt x="698500" y="216636"/>
                    <a:pt x="698500" y="260683"/>
                  </a:cubicBezTo>
                  <a:lnTo>
                    <a:pt x="698500" y="1498128"/>
                  </a:lnTo>
                  <a:cubicBezTo>
                    <a:pt x="698500" y="1542174"/>
                    <a:pt x="675079" y="1582898"/>
                    <a:pt x="637007" y="1605049"/>
                  </a:cubicBezTo>
                  <a:lnTo>
                    <a:pt x="410743" y="1736694"/>
                  </a:lnTo>
                  <a:cubicBezTo>
                    <a:pt x="372730" y="1758810"/>
                    <a:pt x="325770" y="1758810"/>
                    <a:pt x="287757" y="1736694"/>
                  </a:cubicBezTo>
                  <a:lnTo>
                    <a:pt x="61493" y="1605049"/>
                  </a:lnTo>
                  <a:cubicBezTo>
                    <a:pt x="23421" y="1582898"/>
                    <a:pt x="0" y="1542174"/>
                    <a:pt x="0" y="1498128"/>
                  </a:cubicBezTo>
                  <a:lnTo>
                    <a:pt x="0" y="260683"/>
                  </a:lnTo>
                  <a:cubicBezTo>
                    <a:pt x="0" y="216636"/>
                    <a:pt x="23421" y="175912"/>
                    <a:pt x="61493" y="153761"/>
                  </a:cubicBezTo>
                  <a:lnTo>
                    <a:pt x="287757" y="22117"/>
                  </a:lnTo>
                  <a:cubicBezTo>
                    <a:pt x="325770" y="0"/>
                    <a:pt x="372730" y="0"/>
                    <a:pt x="410743" y="22117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158750"/>
              <a:ext cx="698500" cy="14876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923925"/>
            <a:ext cx="4626198" cy="625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87"/>
              </a:lnSpc>
            </a:pPr>
            <a:r>
              <a:rPr lang="en-US" sz="3419">
                <a:solidFill>
                  <a:srgbClr val="000B5D"/>
                </a:solidFill>
                <a:latin typeface="Poppins 1"/>
              </a:rPr>
              <a:t>VINCULAMOS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587952"/>
            <a:ext cx="7052267" cy="739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29"/>
              </a:lnSpc>
            </a:pPr>
            <a:r>
              <a:rPr lang="en-US" sz="5129">
                <a:solidFill>
                  <a:srgbClr val="000B5D"/>
                </a:solidFill>
                <a:latin typeface="Poppins 1 Semi-Bold"/>
              </a:rPr>
              <a:t>CON EL ORGANISMO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-4718957" y="7252213"/>
            <a:ext cx="11495314" cy="465019"/>
            <a:chOff x="0" y="0"/>
            <a:chExt cx="17266993" cy="698500"/>
          </a:xfrm>
        </p:grpSpPr>
        <p:sp>
          <p:nvSpPr>
            <p:cNvPr id="11" name="Freeform 11"/>
            <p:cNvSpPr/>
            <p:nvPr/>
          </p:nvSpPr>
          <p:spPr>
            <a:xfrm>
              <a:off x="1423" y="0"/>
              <a:ext cx="17264147" cy="698500"/>
            </a:xfrm>
            <a:custGeom>
              <a:avLst/>
              <a:gdLst/>
              <a:ahLst/>
              <a:cxnLst/>
              <a:rect l="l" t="t" r="r" b="b"/>
              <a:pathLst>
                <a:path w="17264147" h="698500">
                  <a:moveTo>
                    <a:pt x="17261844" y="355653"/>
                  </a:moveTo>
                  <a:lnTo>
                    <a:pt x="17066095" y="692097"/>
                  </a:lnTo>
                  <a:cubicBezTo>
                    <a:pt x="17063788" y="696061"/>
                    <a:pt x="17059548" y="698500"/>
                    <a:pt x="17054961" y="698500"/>
                  </a:cubicBezTo>
                  <a:lnTo>
                    <a:pt x="209185" y="698500"/>
                  </a:lnTo>
                  <a:cubicBezTo>
                    <a:pt x="204599" y="698500"/>
                    <a:pt x="200358" y="696061"/>
                    <a:pt x="198051" y="692097"/>
                  </a:cubicBezTo>
                  <a:lnTo>
                    <a:pt x="2303" y="355653"/>
                  </a:lnTo>
                  <a:cubicBezTo>
                    <a:pt x="0" y="351695"/>
                    <a:pt x="0" y="346805"/>
                    <a:pt x="2303" y="342847"/>
                  </a:cubicBezTo>
                  <a:lnTo>
                    <a:pt x="198051" y="6403"/>
                  </a:lnTo>
                  <a:cubicBezTo>
                    <a:pt x="200358" y="2439"/>
                    <a:pt x="204599" y="0"/>
                    <a:pt x="209185" y="0"/>
                  </a:cubicBezTo>
                  <a:lnTo>
                    <a:pt x="17054961" y="0"/>
                  </a:lnTo>
                  <a:cubicBezTo>
                    <a:pt x="17059548" y="0"/>
                    <a:pt x="17063788" y="2439"/>
                    <a:pt x="17066095" y="6403"/>
                  </a:cubicBezTo>
                  <a:lnTo>
                    <a:pt x="17261844" y="342847"/>
                  </a:lnTo>
                  <a:cubicBezTo>
                    <a:pt x="17264146" y="346805"/>
                    <a:pt x="17264146" y="351695"/>
                    <a:pt x="17261844" y="355653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14300" y="19050"/>
              <a:ext cx="17038393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128905" y="10036076"/>
            <a:ext cx="3213258" cy="863426"/>
            <a:chOff x="0" y="0"/>
            <a:chExt cx="2599481" cy="698500"/>
          </a:xfrm>
        </p:grpSpPr>
        <p:sp>
          <p:nvSpPr>
            <p:cNvPr id="14" name="Freeform 14"/>
            <p:cNvSpPr/>
            <p:nvPr/>
          </p:nvSpPr>
          <p:spPr>
            <a:xfrm>
              <a:off x="5089" y="0"/>
              <a:ext cx="2589303" cy="698500"/>
            </a:xfrm>
            <a:custGeom>
              <a:avLst/>
              <a:gdLst/>
              <a:ahLst/>
              <a:cxnLst/>
              <a:rect l="l" t="t" r="r" b="b"/>
              <a:pathLst>
                <a:path w="2589303" h="698500">
                  <a:moveTo>
                    <a:pt x="2581064" y="372158"/>
                  </a:moveTo>
                  <a:lnTo>
                    <a:pt x="2404521" y="675592"/>
                  </a:lnTo>
                  <a:cubicBezTo>
                    <a:pt x="2396269" y="689775"/>
                    <a:pt x="2381098" y="698500"/>
                    <a:pt x="2364689" y="698500"/>
                  </a:cubicBezTo>
                  <a:lnTo>
                    <a:pt x="224614" y="698500"/>
                  </a:lnTo>
                  <a:cubicBezTo>
                    <a:pt x="208205" y="698500"/>
                    <a:pt x="193035" y="689775"/>
                    <a:pt x="184783" y="675592"/>
                  </a:cubicBezTo>
                  <a:lnTo>
                    <a:pt x="8239" y="372158"/>
                  </a:lnTo>
                  <a:cubicBezTo>
                    <a:pt x="0" y="357997"/>
                    <a:pt x="0" y="340503"/>
                    <a:pt x="8239" y="326342"/>
                  </a:cubicBezTo>
                  <a:lnTo>
                    <a:pt x="184783" y="22908"/>
                  </a:lnTo>
                  <a:cubicBezTo>
                    <a:pt x="193035" y="8725"/>
                    <a:pt x="208205" y="0"/>
                    <a:pt x="224614" y="0"/>
                  </a:cubicBezTo>
                  <a:lnTo>
                    <a:pt x="2364689" y="0"/>
                  </a:lnTo>
                  <a:cubicBezTo>
                    <a:pt x="2381098" y="0"/>
                    <a:pt x="2396269" y="8725"/>
                    <a:pt x="2404521" y="22908"/>
                  </a:cubicBezTo>
                  <a:lnTo>
                    <a:pt x="2581064" y="326342"/>
                  </a:lnTo>
                  <a:cubicBezTo>
                    <a:pt x="2589303" y="340503"/>
                    <a:pt x="2589303" y="357997"/>
                    <a:pt x="2581064" y="372158"/>
                  </a:cubicBezTo>
                  <a:close/>
                </a:path>
              </a:pathLst>
            </a:custGeom>
            <a:solidFill>
              <a:srgbClr val="00ADE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14300" y="19050"/>
              <a:ext cx="2370881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313401" y="9855287"/>
            <a:ext cx="6048935" cy="863426"/>
            <a:chOff x="0" y="0"/>
            <a:chExt cx="4893504" cy="698500"/>
          </a:xfrm>
        </p:grpSpPr>
        <p:sp>
          <p:nvSpPr>
            <p:cNvPr id="17" name="Freeform 17"/>
            <p:cNvSpPr/>
            <p:nvPr/>
          </p:nvSpPr>
          <p:spPr>
            <a:xfrm>
              <a:off x="2703" y="0"/>
              <a:ext cx="4888098" cy="698500"/>
            </a:xfrm>
            <a:custGeom>
              <a:avLst/>
              <a:gdLst/>
              <a:ahLst/>
              <a:cxnLst/>
              <a:rect l="l" t="t" r="r" b="b"/>
              <a:pathLst>
                <a:path w="4888098" h="698500">
                  <a:moveTo>
                    <a:pt x="4883721" y="361419"/>
                  </a:moveTo>
                  <a:lnTo>
                    <a:pt x="4694682" y="686331"/>
                  </a:lnTo>
                  <a:cubicBezTo>
                    <a:pt x="4690298" y="693865"/>
                    <a:pt x="4682239" y="698500"/>
                    <a:pt x="4673523" y="698500"/>
                  </a:cubicBezTo>
                  <a:lnTo>
                    <a:pt x="214576" y="698500"/>
                  </a:lnTo>
                  <a:cubicBezTo>
                    <a:pt x="205859" y="698500"/>
                    <a:pt x="197800" y="693865"/>
                    <a:pt x="193417" y="686331"/>
                  </a:cubicBezTo>
                  <a:lnTo>
                    <a:pt x="4377" y="361419"/>
                  </a:lnTo>
                  <a:cubicBezTo>
                    <a:pt x="0" y="353897"/>
                    <a:pt x="0" y="344603"/>
                    <a:pt x="4377" y="337081"/>
                  </a:cubicBezTo>
                  <a:lnTo>
                    <a:pt x="193417" y="12169"/>
                  </a:lnTo>
                  <a:cubicBezTo>
                    <a:pt x="197800" y="4635"/>
                    <a:pt x="205859" y="0"/>
                    <a:pt x="214576" y="0"/>
                  </a:cubicBezTo>
                  <a:lnTo>
                    <a:pt x="4673523" y="0"/>
                  </a:lnTo>
                  <a:cubicBezTo>
                    <a:pt x="4682239" y="0"/>
                    <a:pt x="4690298" y="4635"/>
                    <a:pt x="4694682" y="12169"/>
                  </a:cubicBezTo>
                  <a:lnTo>
                    <a:pt x="4883721" y="337081"/>
                  </a:lnTo>
                  <a:cubicBezTo>
                    <a:pt x="4888098" y="344603"/>
                    <a:pt x="4888098" y="353897"/>
                    <a:pt x="4883721" y="361419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14300" y="19050"/>
              <a:ext cx="4664904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91220" y="5357944"/>
            <a:ext cx="4916760" cy="4225341"/>
            <a:chOff x="0" y="0"/>
            <a:chExt cx="812800" cy="698500"/>
          </a:xfrm>
        </p:grpSpPr>
        <p:sp>
          <p:nvSpPr>
            <p:cNvPr id="20" name="Freeform 20"/>
            <p:cNvSpPr/>
            <p:nvPr/>
          </p:nvSpPr>
          <p:spPr>
            <a:xfrm>
              <a:off x="3326" y="0"/>
              <a:ext cx="806148" cy="698500"/>
            </a:xfrm>
            <a:custGeom>
              <a:avLst/>
              <a:gdLst/>
              <a:ahLst/>
              <a:cxnLst/>
              <a:rect l="l" t="t" r="r" b="b"/>
              <a:pathLst>
                <a:path w="806148" h="698500">
                  <a:moveTo>
                    <a:pt x="800764" y="364221"/>
                  </a:moveTo>
                  <a:lnTo>
                    <a:pt x="614984" y="683529"/>
                  </a:lnTo>
                  <a:cubicBezTo>
                    <a:pt x="609592" y="692798"/>
                    <a:pt x="599677" y="698500"/>
                    <a:pt x="588953" y="698500"/>
                  </a:cubicBezTo>
                  <a:lnTo>
                    <a:pt x="217195" y="698500"/>
                  </a:lnTo>
                  <a:cubicBezTo>
                    <a:pt x="206471" y="698500"/>
                    <a:pt x="196556" y="692798"/>
                    <a:pt x="191164" y="683529"/>
                  </a:cubicBezTo>
                  <a:lnTo>
                    <a:pt x="5384" y="364221"/>
                  </a:lnTo>
                  <a:cubicBezTo>
                    <a:pt x="0" y="354967"/>
                    <a:pt x="0" y="343533"/>
                    <a:pt x="5384" y="334279"/>
                  </a:cubicBezTo>
                  <a:lnTo>
                    <a:pt x="191164" y="14971"/>
                  </a:lnTo>
                  <a:cubicBezTo>
                    <a:pt x="196556" y="5702"/>
                    <a:pt x="206471" y="0"/>
                    <a:pt x="217195" y="0"/>
                  </a:cubicBezTo>
                  <a:lnTo>
                    <a:pt x="588953" y="0"/>
                  </a:lnTo>
                  <a:cubicBezTo>
                    <a:pt x="599677" y="0"/>
                    <a:pt x="609592" y="5702"/>
                    <a:pt x="614984" y="14971"/>
                  </a:cubicBezTo>
                  <a:lnTo>
                    <a:pt x="800764" y="334279"/>
                  </a:lnTo>
                  <a:cubicBezTo>
                    <a:pt x="806148" y="343533"/>
                    <a:pt x="806148" y="354967"/>
                    <a:pt x="800764" y="364221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114300" y="28575"/>
              <a:ext cx="5842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24522" y="5472501"/>
            <a:ext cx="4650155" cy="3996227"/>
            <a:chOff x="0" y="0"/>
            <a:chExt cx="812800" cy="698500"/>
          </a:xfrm>
        </p:grpSpPr>
        <p:sp>
          <p:nvSpPr>
            <p:cNvPr id="23" name="Freeform 23"/>
            <p:cNvSpPr/>
            <p:nvPr/>
          </p:nvSpPr>
          <p:spPr>
            <a:xfrm>
              <a:off x="3517" y="0"/>
              <a:ext cx="805767" cy="698500"/>
            </a:xfrm>
            <a:custGeom>
              <a:avLst/>
              <a:gdLst/>
              <a:ahLst/>
              <a:cxnLst/>
              <a:rect l="l" t="t" r="r" b="b"/>
              <a:pathLst>
                <a:path w="805767" h="698500">
                  <a:moveTo>
                    <a:pt x="800073" y="365079"/>
                  </a:moveTo>
                  <a:lnTo>
                    <a:pt x="615293" y="682671"/>
                  </a:lnTo>
                  <a:cubicBezTo>
                    <a:pt x="609591" y="692471"/>
                    <a:pt x="599108" y="698500"/>
                    <a:pt x="587769" y="698500"/>
                  </a:cubicBezTo>
                  <a:lnTo>
                    <a:pt x="217997" y="698500"/>
                  </a:lnTo>
                  <a:cubicBezTo>
                    <a:pt x="206658" y="698500"/>
                    <a:pt x="196175" y="692471"/>
                    <a:pt x="190473" y="682671"/>
                  </a:cubicBezTo>
                  <a:lnTo>
                    <a:pt x="5693" y="365079"/>
                  </a:lnTo>
                  <a:cubicBezTo>
                    <a:pt x="0" y="355294"/>
                    <a:pt x="0" y="343206"/>
                    <a:pt x="5693" y="333421"/>
                  </a:cubicBezTo>
                  <a:lnTo>
                    <a:pt x="190473" y="15829"/>
                  </a:lnTo>
                  <a:cubicBezTo>
                    <a:pt x="196175" y="6029"/>
                    <a:pt x="206658" y="0"/>
                    <a:pt x="217997" y="0"/>
                  </a:cubicBezTo>
                  <a:lnTo>
                    <a:pt x="587769" y="0"/>
                  </a:lnTo>
                  <a:cubicBezTo>
                    <a:pt x="599108" y="0"/>
                    <a:pt x="609591" y="6029"/>
                    <a:pt x="615293" y="15829"/>
                  </a:cubicBezTo>
                  <a:lnTo>
                    <a:pt x="800073" y="333421"/>
                  </a:lnTo>
                  <a:cubicBezTo>
                    <a:pt x="805766" y="343206"/>
                    <a:pt x="805766" y="355294"/>
                    <a:pt x="800073" y="36507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114300" y="28575"/>
              <a:ext cx="5842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395239" y="5605036"/>
            <a:ext cx="4308721" cy="3731158"/>
            <a:chOff x="0" y="0"/>
            <a:chExt cx="4282440" cy="37084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4946" r="-14946"/>
              </a:stretch>
            </a:blipFill>
          </p:spPr>
        </p:sp>
      </p:grpSp>
      <p:sp>
        <p:nvSpPr>
          <p:cNvPr id="27" name="Freeform 27"/>
          <p:cNvSpPr/>
          <p:nvPr/>
        </p:nvSpPr>
        <p:spPr>
          <a:xfrm>
            <a:off x="10168116" y="258882"/>
            <a:ext cx="6908266" cy="9777194"/>
          </a:xfrm>
          <a:custGeom>
            <a:avLst/>
            <a:gdLst/>
            <a:ahLst/>
            <a:cxnLst/>
            <a:rect l="l" t="t" r="r" b="b"/>
            <a:pathLst>
              <a:path w="6908266" h="9777194">
                <a:moveTo>
                  <a:pt x="0" y="0"/>
                </a:moveTo>
                <a:lnTo>
                  <a:pt x="6908266" y="0"/>
                </a:lnTo>
                <a:lnTo>
                  <a:pt x="6908266" y="9777194"/>
                </a:lnTo>
                <a:lnTo>
                  <a:pt x="0" y="97771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091220" y="2502343"/>
            <a:ext cx="6685728" cy="1875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08"/>
              </a:lnSpc>
              <a:spcBef>
                <a:spcPct val="0"/>
              </a:spcBef>
            </a:pPr>
            <a:r>
              <a:rPr lang="en-US" sz="2648" u="none" strike="noStrike">
                <a:solidFill>
                  <a:srgbClr val="000000"/>
                </a:solidFill>
                <a:latin typeface="Poppins 2"/>
              </a:rPr>
              <a:t>Garantizamos presentar un proyecto de calidad, alineado a Objetivos de Desarrollo Sostenible, con la estructura y metodología correcta.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874677" y="4654551"/>
            <a:ext cx="3918016" cy="2225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7"/>
              </a:lnSpc>
            </a:pPr>
            <a:r>
              <a:rPr lang="en-US" sz="3119">
                <a:solidFill>
                  <a:srgbClr val="000B5D"/>
                </a:solidFill>
                <a:latin typeface="Poppins 1"/>
              </a:rPr>
              <a:t>BUSCAMOS</a:t>
            </a:r>
          </a:p>
          <a:p>
            <a:pPr algn="ctr">
              <a:lnSpc>
                <a:spcPts val="4367"/>
              </a:lnSpc>
            </a:pPr>
            <a:r>
              <a:rPr lang="en-US" sz="3119">
                <a:solidFill>
                  <a:srgbClr val="000B5D"/>
                </a:solidFill>
                <a:latin typeface="Poppins 1"/>
              </a:rPr>
              <a:t>FONDOS PERDIDOS</a:t>
            </a:r>
          </a:p>
          <a:p>
            <a:pPr algn="ctr">
              <a:lnSpc>
                <a:spcPts val="4367"/>
              </a:lnSpc>
            </a:pPr>
            <a:r>
              <a:rPr lang="en-US" sz="3119">
                <a:solidFill>
                  <a:srgbClr val="000B5D"/>
                </a:solidFill>
                <a:latin typeface="Poppins 1"/>
              </a:rPr>
              <a:t>CON EL MENOR</a:t>
            </a:r>
          </a:p>
          <a:p>
            <a:pPr algn="ctr">
              <a:lnSpc>
                <a:spcPts val="4367"/>
              </a:lnSpc>
            </a:pPr>
            <a:r>
              <a:rPr lang="en-US" sz="3119">
                <a:solidFill>
                  <a:srgbClr val="000B5D"/>
                </a:solidFill>
                <a:latin typeface="Poppins 1"/>
              </a:rPr>
              <a:t>% DE COINVERSIÓN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606790" y="2257954"/>
            <a:ext cx="4826469" cy="2057400"/>
            <a:chOff x="0" y="0"/>
            <a:chExt cx="1638616" cy="698500"/>
          </a:xfrm>
        </p:grpSpPr>
        <p:sp>
          <p:nvSpPr>
            <p:cNvPr id="3" name="Freeform 3"/>
            <p:cNvSpPr/>
            <p:nvPr/>
          </p:nvSpPr>
          <p:spPr>
            <a:xfrm>
              <a:off x="3388" y="0"/>
              <a:ext cx="1631839" cy="698500"/>
            </a:xfrm>
            <a:custGeom>
              <a:avLst/>
              <a:gdLst/>
              <a:ahLst/>
              <a:cxnLst/>
              <a:rect l="l" t="t" r="r" b="b"/>
              <a:pathLst>
                <a:path w="1631839" h="698500">
                  <a:moveTo>
                    <a:pt x="1626355" y="364501"/>
                  </a:moveTo>
                  <a:lnTo>
                    <a:pt x="1440901" y="683249"/>
                  </a:lnTo>
                  <a:cubicBezTo>
                    <a:pt x="1435408" y="692691"/>
                    <a:pt x="1425308" y="698500"/>
                    <a:pt x="1414383" y="698500"/>
                  </a:cubicBezTo>
                  <a:lnTo>
                    <a:pt x="217457" y="698500"/>
                  </a:lnTo>
                  <a:cubicBezTo>
                    <a:pt x="206532" y="698500"/>
                    <a:pt x="196432" y="692691"/>
                    <a:pt x="190939" y="683249"/>
                  </a:cubicBezTo>
                  <a:lnTo>
                    <a:pt x="5485" y="364501"/>
                  </a:lnTo>
                  <a:cubicBezTo>
                    <a:pt x="0" y="355073"/>
                    <a:pt x="0" y="343427"/>
                    <a:pt x="5485" y="333999"/>
                  </a:cubicBezTo>
                  <a:lnTo>
                    <a:pt x="190939" y="15251"/>
                  </a:lnTo>
                  <a:cubicBezTo>
                    <a:pt x="196432" y="5809"/>
                    <a:pt x="206532" y="0"/>
                    <a:pt x="217457" y="0"/>
                  </a:cubicBezTo>
                  <a:lnTo>
                    <a:pt x="1414383" y="0"/>
                  </a:lnTo>
                  <a:cubicBezTo>
                    <a:pt x="1425308" y="0"/>
                    <a:pt x="1435408" y="5809"/>
                    <a:pt x="1440901" y="15251"/>
                  </a:cubicBezTo>
                  <a:lnTo>
                    <a:pt x="1626355" y="333999"/>
                  </a:lnTo>
                  <a:cubicBezTo>
                    <a:pt x="1631840" y="343427"/>
                    <a:pt x="1631840" y="355073"/>
                    <a:pt x="1626355" y="364501"/>
                  </a:cubicBezTo>
                  <a:close/>
                </a:path>
              </a:pathLst>
            </a:custGeom>
            <a:solidFill>
              <a:srgbClr val="00AD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19050"/>
              <a:ext cx="1410016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 lang="es-MX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077290" y="3020006"/>
            <a:ext cx="8679475" cy="7458924"/>
            <a:chOff x="0" y="0"/>
            <a:chExt cx="812800" cy="698500"/>
          </a:xfrm>
        </p:grpSpPr>
        <p:sp>
          <p:nvSpPr>
            <p:cNvPr id="6" name="Freeform 6"/>
            <p:cNvSpPr/>
            <p:nvPr/>
          </p:nvSpPr>
          <p:spPr>
            <a:xfrm>
              <a:off x="1884" y="0"/>
              <a:ext cx="809032" cy="698500"/>
            </a:xfrm>
            <a:custGeom>
              <a:avLst/>
              <a:gdLst/>
              <a:ahLst/>
              <a:cxnLst/>
              <a:rect l="l" t="t" r="r" b="b"/>
              <a:pathLst>
                <a:path w="809032" h="698500">
                  <a:moveTo>
                    <a:pt x="805982" y="357731"/>
                  </a:moveTo>
                  <a:lnTo>
                    <a:pt x="612650" y="690019"/>
                  </a:lnTo>
                  <a:cubicBezTo>
                    <a:pt x="609595" y="695270"/>
                    <a:pt x="603979" y="698500"/>
                    <a:pt x="597904" y="698500"/>
                  </a:cubicBezTo>
                  <a:lnTo>
                    <a:pt x="211128" y="698500"/>
                  </a:lnTo>
                  <a:cubicBezTo>
                    <a:pt x="205053" y="698500"/>
                    <a:pt x="199437" y="695270"/>
                    <a:pt x="196382" y="690019"/>
                  </a:cubicBezTo>
                  <a:lnTo>
                    <a:pt x="3050" y="357731"/>
                  </a:lnTo>
                  <a:cubicBezTo>
                    <a:pt x="0" y="352488"/>
                    <a:pt x="0" y="346012"/>
                    <a:pt x="3050" y="340769"/>
                  </a:cubicBezTo>
                  <a:lnTo>
                    <a:pt x="196382" y="8481"/>
                  </a:lnTo>
                  <a:cubicBezTo>
                    <a:pt x="199437" y="3230"/>
                    <a:pt x="205053" y="0"/>
                    <a:pt x="211128" y="0"/>
                  </a:cubicBezTo>
                  <a:lnTo>
                    <a:pt x="597904" y="0"/>
                  </a:lnTo>
                  <a:cubicBezTo>
                    <a:pt x="603979" y="0"/>
                    <a:pt x="609595" y="3230"/>
                    <a:pt x="612650" y="8481"/>
                  </a:cubicBezTo>
                  <a:lnTo>
                    <a:pt x="805982" y="340769"/>
                  </a:lnTo>
                  <a:cubicBezTo>
                    <a:pt x="809032" y="346012"/>
                    <a:pt x="809032" y="352488"/>
                    <a:pt x="805982" y="357731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14300" y="19050"/>
              <a:ext cx="5842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 lang="es-MX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612370" y="2932638"/>
            <a:ext cx="8815309" cy="7633660"/>
            <a:chOff x="0" y="0"/>
            <a:chExt cx="4282440" cy="3708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29893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1958387" y="9334471"/>
            <a:ext cx="2394065" cy="2057400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6831" y="0"/>
              <a:ext cx="799139" cy="698500"/>
            </a:xfrm>
            <a:custGeom>
              <a:avLst/>
              <a:gdLst/>
              <a:ahLst/>
              <a:cxnLst/>
              <a:rect l="l" t="t" r="r" b="b"/>
              <a:pathLst>
                <a:path w="799139" h="698500">
                  <a:moveTo>
                    <a:pt x="788080" y="379996"/>
                  </a:moveTo>
                  <a:lnTo>
                    <a:pt x="620658" y="667754"/>
                  </a:lnTo>
                  <a:cubicBezTo>
                    <a:pt x="609582" y="686789"/>
                    <a:pt x="589221" y="698500"/>
                    <a:pt x="567197" y="698500"/>
                  </a:cubicBezTo>
                  <a:lnTo>
                    <a:pt x="231941" y="698500"/>
                  </a:lnTo>
                  <a:cubicBezTo>
                    <a:pt x="209918" y="698500"/>
                    <a:pt x="189556" y="686789"/>
                    <a:pt x="178480" y="667754"/>
                  </a:cubicBezTo>
                  <a:lnTo>
                    <a:pt x="11058" y="379996"/>
                  </a:lnTo>
                  <a:cubicBezTo>
                    <a:pt x="0" y="360990"/>
                    <a:pt x="0" y="337510"/>
                    <a:pt x="11058" y="318504"/>
                  </a:cubicBezTo>
                  <a:lnTo>
                    <a:pt x="178480" y="30746"/>
                  </a:lnTo>
                  <a:cubicBezTo>
                    <a:pt x="189556" y="11711"/>
                    <a:pt x="209918" y="0"/>
                    <a:pt x="231941" y="0"/>
                  </a:cubicBezTo>
                  <a:lnTo>
                    <a:pt x="567197" y="0"/>
                  </a:lnTo>
                  <a:cubicBezTo>
                    <a:pt x="589221" y="0"/>
                    <a:pt x="609582" y="11711"/>
                    <a:pt x="620658" y="30746"/>
                  </a:cubicBezTo>
                  <a:lnTo>
                    <a:pt x="788080" y="318504"/>
                  </a:lnTo>
                  <a:cubicBezTo>
                    <a:pt x="799138" y="337510"/>
                    <a:pt x="799138" y="360990"/>
                    <a:pt x="788080" y="379996"/>
                  </a:cubicBezTo>
                  <a:close/>
                </a:path>
              </a:pathLst>
            </a:custGeom>
            <a:solidFill>
              <a:srgbClr val="000B5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14300" y="19050"/>
              <a:ext cx="5842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6"/>
                </a:lnSpc>
              </a:pPr>
              <a:endParaRPr lang="es-MX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28700" y="923925"/>
            <a:ext cx="5213049" cy="657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94"/>
              </a:lnSpc>
            </a:pPr>
            <a:r>
              <a:rPr lang="es-MX" sz="3853">
                <a:solidFill>
                  <a:srgbClr val="000B5D"/>
                </a:solidFill>
                <a:latin typeface="Poppins 1"/>
              </a:rPr>
              <a:t>PROPUESTA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2599854"/>
            <a:ext cx="10372440" cy="1257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31"/>
              </a:lnSpc>
            </a:pPr>
            <a:r>
              <a:rPr lang="es-MX" sz="2692">
                <a:solidFill>
                  <a:srgbClr val="000B5D"/>
                </a:solidFill>
                <a:latin typeface="Poppins 1"/>
              </a:rPr>
              <a:t>Se define hasta que se analiza la viabilidad del proyecto, se buscan opciones de organizaciones y se estima el esfuerzo que demandará la convocatoria.</a:t>
            </a:r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14CB5A13-B652-40CA-A7A4-67C7102F7A09}"/>
              </a:ext>
            </a:extLst>
          </p:cNvPr>
          <p:cNvGrpSpPr/>
          <p:nvPr/>
        </p:nvGrpSpPr>
        <p:grpSpPr>
          <a:xfrm>
            <a:off x="6005351" y="4208652"/>
            <a:ext cx="4604091" cy="3406146"/>
            <a:chOff x="6005351" y="4208652"/>
            <a:chExt cx="4604091" cy="3406146"/>
          </a:xfrm>
        </p:grpSpPr>
        <p:grpSp>
          <p:nvGrpSpPr>
            <p:cNvPr id="16" name="Group 16"/>
            <p:cNvGrpSpPr/>
            <p:nvPr/>
          </p:nvGrpSpPr>
          <p:grpSpPr>
            <a:xfrm>
              <a:off x="6005351" y="4208652"/>
              <a:ext cx="4604091" cy="3406146"/>
              <a:chOff x="0" y="0"/>
              <a:chExt cx="1513913" cy="112000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2233" y="0"/>
                <a:ext cx="1509446" cy="1120006"/>
              </a:xfrm>
              <a:custGeom>
                <a:avLst/>
                <a:gdLst/>
                <a:ahLst/>
                <a:cxnLst/>
                <a:rect l="l" t="t" r="r" b="b"/>
                <a:pathLst>
                  <a:path w="1509446" h="1120006">
                    <a:moveTo>
                      <a:pt x="1505371" y="577390"/>
                    </a:moveTo>
                    <a:lnTo>
                      <a:pt x="1314789" y="1102618"/>
                    </a:lnTo>
                    <a:cubicBezTo>
                      <a:pt x="1311002" y="1113056"/>
                      <a:pt x="1301086" y="1120006"/>
                      <a:pt x="1289983" y="1120006"/>
                    </a:cubicBezTo>
                    <a:lnTo>
                      <a:pt x="219464" y="1120006"/>
                    </a:lnTo>
                    <a:cubicBezTo>
                      <a:pt x="208361" y="1120006"/>
                      <a:pt x="198445" y="1113056"/>
                      <a:pt x="194658" y="1102618"/>
                    </a:cubicBezTo>
                    <a:lnTo>
                      <a:pt x="4076" y="577390"/>
                    </a:lnTo>
                    <a:cubicBezTo>
                      <a:pt x="0" y="566157"/>
                      <a:pt x="0" y="553849"/>
                      <a:pt x="4076" y="542615"/>
                    </a:cubicBezTo>
                    <a:lnTo>
                      <a:pt x="194658" y="17388"/>
                    </a:lnTo>
                    <a:cubicBezTo>
                      <a:pt x="198445" y="6950"/>
                      <a:pt x="208361" y="0"/>
                      <a:pt x="219464" y="0"/>
                    </a:cubicBezTo>
                    <a:lnTo>
                      <a:pt x="1289983" y="0"/>
                    </a:lnTo>
                    <a:cubicBezTo>
                      <a:pt x="1301086" y="0"/>
                      <a:pt x="1311002" y="6950"/>
                      <a:pt x="1314789" y="17388"/>
                    </a:cubicBezTo>
                    <a:lnTo>
                      <a:pt x="1505371" y="542615"/>
                    </a:lnTo>
                    <a:cubicBezTo>
                      <a:pt x="1509447" y="553849"/>
                      <a:pt x="1509447" y="566157"/>
                      <a:pt x="1505371" y="57739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sq">
                <a:solidFill>
                  <a:srgbClr val="000B5D"/>
                </a:solidFill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114300" y="-95250"/>
                <a:ext cx="1285313" cy="12152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307"/>
                  </a:lnSpc>
                  <a:spcBef>
                    <a:spcPct val="0"/>
                  </a:spcBef>
                </a:pPr>
                <a:endParaRPr lang="es-MX"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6869381" y="4367863"/>
              <a:ext cx="843479" cy="6347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248"/>
                </a:lnSpc>
                <a:spcBef>
                  <a:spcPct val="0"/>
                </a:spcBef>
              </a:pPr>
              <a:r>
                <a:rPr lang="es-MX" sz="3748" u="none" strike="noStrike">
                  <a:solidFill>
                    <a:srgbClr val="000B5D"/>
                  </a:solidFill>
                  <a:latin typeface="Poppins 1 Semi-Bold"/>
                </a:rPr>
                <a:t>2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6869381" y="4828294"/>
              <a:ext cx="2816479" cy="2176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07"/>
                </a:lnSpc>
              </a:pPr>
              <a:r>
                <a:rPr lang="es-MX" sz="3076">
                  <a:solidFill>
                    <a:srgbClr val="000B5D"/>
                  </a:solidFill>
                  <a:latin typeface="Poppins 1 Semi-Bold"/>
                </a:rPr>
                <a:t>UN FEED.</a:t>
              </a:r>
            </a:p>
            <a:p>
              <a:pPr marL="0" lvl="0" indent="0" algn="ctr">
                <a:lnSpc>
                  <a:spcPts val="4307"/>
                </a:lnSpc>
                <a:spcBef>
                  <a:spcPct val="0"/>
                </a:spcBef>
              </a:pPr>
              <a:r>
                <a:rPr lang="es-MX" sz="3076">
                  <a:solidFill>
                    <a:srgbClr val="000B5D"/>
                  </a:solidFill>
                  <a:latin typeface="Poppins 1 Semi-Bold"/>
                </a:rPr>
                <a:t>UN % SOBRE EL FONDO QUE SE LOGRE BAJAR.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28700" y="1435470"/>
            <a:ext cx="9431651" cy="1012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35"/>
              </a:lnSpc>
            </a:pPr>
            <a:r>
              <a:rPr lang="es-MX" sz="5953">
                <a:solidFill>
                  <a:srgbClr val="000B5D"/>
                </a:solidFill>
                <a:latin typeface="Poppins 1 Semi-Bold"/>
              </a:rPr>
              <a:t>DE NUESTROS SERVICIOS</a:t>
            </a:r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9A05FFEE-7E5C-4F16-B1CE-BA451CD6EC75}"/>
              </a:ext>
            </a:extLst>
          </p:cNvPr>
          <p:cNvGrpSpPr/>
          <p:nvPr/>
        </p:nvGrpSpPr>
        <p:grpSpPr>
          <a:xfrm>
            <a:off x="1029778" y="4208652"/>
            <a:ext cx="4604091" cy="5577846"/>
            <a:chOff x="1029778" y="4208652"/>
            <a:chExt cx="4604091" cy="5577846"/>
          </a:xfrm>
        </p:grpSpPr>
        <p:grpSp>
          <p:nvGrpSpPr>
            <p:cNvPr id="13" name="Group 13"/>
            <p:cNvGrpSpPr/>
            <p:nvPr/>
          </p:nvGrpSpPr>
          <p:grpSpPr>
            <a:xfrm>
              <a:off x="1029778" y="4208652"/>
              <a:ext cx="4604091" cy="3406146"/>
              <a:chOff x="0" y="0"/>
              <a:chExt cx="1513913" cy="112000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2233" y="0"/>
                <a:ext cx="1509446" cy="1120006"/>
              </a:xfrm>
              <a:custGeom>
                <a:avLst/>
                <a:gdLst/>
                <a:ahLst/>
                <a:cxnLst/>
                <a:rect l="l" t="t" r="r" b="b"/>
                <a:pathLst>
                  <a:path w="1509446" h="1120006">
                    <a:moveTo>
                      <a:pt x="1505371" y="577390"/>
                    </a:moveTo>
                    <a:lnTo>
                      <a:pt x="1314789" y="1102618"/>
                    </a:lnTo>
                    <a:cubicBezTo>
                      <a:pt x="1311002" y="1113056"/>
                      <a:pt x="1301086" y="1120006"/>
                      <a:pt x="1289983" y="1120006"/>
                    </a:cubicBezTo>
                    <a:lnTo>
                      <a:pt x="219464" y="1120006"/>
                    </a:lnTo>
                    <a:cubicBezTo>
                      <a:pt x="208361" y="1120006"/>
                      <a:pt x="198445" y="1113056"/>
                      <a:pt x="194658" y="1102618"/>
                    </a:cubicBezTo>
                    <a:lnTo>
                      <a:pt x="4076" y="577390"/>
                    </a:lnTo>
                    <a:cubicBezTo>
                      <a:pt x="0" y="566157"/>
                      <a:pt x="0" y="553849"/>
                      <a:pt x="4076" y="542615"/>
                    </a:cubicBezTo>
                    <a:lnTo>
                      <a:pt x="194658" y="17388"/>
                    </a:lnTo>
                    <a:cubicBezTo>
                      <a:pt x="198445" y="6950"/>
                      <a:pt x="208361" y="0"/>
                      <a:pt x="219464" y="0"/>
                    </a:cubicBezTo>
                    <a:lnTo>
                      <a:pt x="1289983" y="0"/>
                    </a:lnTo>
                    <a:cubicBezTo>
                      <a:pt x="1301086" y="0"/>
                      <a:pt x="1311002" y="6950"/>
                      <a:pt x="1314789" y="17388"/>
                    </a:cubicBezTo>
                    <a:lnTo>
                      <a:pt x="1505371" y="542615"/>
                    </a:lnTo>
                    <a:cubicBezTo>
                      <a:pt x="1509447" y="553849"/>
                      <a:pt x="1509447" y="566157"/>
                      <a:pt x="1505371" y="577390"/>
                    </a:cubicBezTo>
                    <a:close/>
                  </a:path>
                </a:pathLst>
              </a:custGeom>
              <a:solidFill>
                <a:srgbClr val="000B5D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114300" y="19050"/>
                <a:ext cx="1285313" cy="11009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6"/>
                  </a:lnSpc>
                </a:pPr>
                <a:endParaRPr lang="es-MX"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1811195" y="4348517"/>
              <a:ext cx="843479" cy="6347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248"/>
                </a:lnSpc>
              </a:pPr>
              <a:r>
                <a:rPr lang="es-MX" sz="3748">
                  <a:solidFill>
                    <a:srgbClr val="FFFFFF"/>
                  </a:solidFill>
                  <a:latin typeface="Poppins 1 Semi-Bold"/>
                </a:rPr>
                <a:t>1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696415" y="5203941"/>
              <a:ext cx="3270816" cy="164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07"/>
                </a:lnSpc>
              </a:pPr>
              <a:r>
                <a:rPr lang="es-MX" sz="3076">
                  <a:solidFill>
                    <a:srgbClr val="FFFFFF"/>
                  </a:solidFill>
                  <a:latin typeface="Poppins 1 Semi-Bold"/>
                </a:rPr>
                <a:t>UN MONTO FIJO.</a:t>
              </a:r>
            </a:p>
            <a:p>
              <a:pPr algn="ctr">
                <a:lnSpc>
                  <a:spcPts val="4307"/>
                </a:lnSpc>
              </a:pPr>
              <a:r>
                <a:rPr lang="es-MX" sz="3076">
                  <a:solidFill>
                    <a:srgbClr val="FFFFFF"/>
                  </a:solidFill>
                  <a:latin typeface="Poppins 1 Semi-Bold"/>
                </a:rPr>
                <a:t>ENTRE 40 Y 100 MIL PESOS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696415" y="8033898"/>
              <a:ext cx="3270816" cy="175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0"/>
                </a:lnSpc>
              </a:pPr>
              <a:r>
                <a:rPr lang="es-MX" sz="2842">
                  <a:solidFill>
                    <a:srgbClr val="000B5D"/>
                  </a:solidFill>
                  <a:latin typeface="Poppins 1"/>
                </a:rPr>
                <a:t>Por el Desarrollo del Proyecto</a:t>
              </a:r>
            </a:p>
            <a:p>
              <a:pPr algn="ctr">
                <a:lnSpc>
                  <a:spcPts val="3410"/>
                </a:lnSpc>
              </a:pPr>
              <a:r>
                <a:rPr lang="es-MX" sz="2842">
                  <a:solidFill>
                    <a:srgbClr val="000B5D"/>
                  </a:solidFill>
                  <a:latin typeface="Poppins 1"/>
                </a:rPr>
                <a:t>y Vincularlo con la Organización.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6005351" y="7819586"/>
            <a:ext cx="4604091" cy="218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0"/>
              </a:lnSpc>
            </a:pPr>
            <a:r>
              <a:rPr lang="es-MX" sz="2842" dirty="0">
                <a:solidFill>
                  <a:srgbClr val="000B5D"/>
                </a:solidFill>
                <a:latin typeface="Poppins 1"/>
              </a:rPr>
              <a:t>y aportamos Asesoría y Acompañamiento en la Transparencia  de la Ejecución con la Fundación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453</Words>
  <Application>Microsoft Office PowerPoint</Application>
  <PresentationFormat>Personalizado</PresentationFormat>
  <Paragraphs>117</Paragraphs>
  <Slides>10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20" baseType="lpstr">
      <vt:lpstr>Poppins 1 Semi-Bold</vt:lpstr>
      <vt:lpstr>Poppins 1 Ultra-Bold</vt:lpstr>
      <vt:lpstr>Calibri</vt:lpstr>
      <vt:lpstr>Poppins 1 Bold</vt:lpstr>
      <vt:lpstr>Poppins 1</vt:lpstr>
      <vt:lpstr>Contrail One</vt:lpstr>
      <vt:lpstr>Arial</vt:lpstr>
      <vt:lpstr>Poppins 2</vt:lpstr>
      <vt:lpstr>Poppins 1 Medium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Procuración y Gestión de Fondos Internacionales</dc:title>
  <cp:lastModifiedBy>Gerardo</cp:lastModifiedBy>
  <cp:revision>2</cp:revision>
  <dcterms:created xsi:type="dcterms:W3CDTF">2006-08-16T00:00:00Z</dcterms:created>
  <dcterms:modified xsi:type="dcterms:W3CDTF">2024-01-21T03:36:30Z</dcterms:modified>
  <dc:identifier>DAF6Li1VNiw</dc:identifier>
</cp:coreProperties>
</file>